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83" r:id="rId3"/>
    <p:sldId id="382" r:id="rId4"/>
    <p:sldId id="375" r:id="rId5"/>
    <p:sldId id="330" r:id="rId6"/>
    <p:sldId id="377" r:id="rId7"/>
    <p:sldId id="407" r:id="rId8"/>
    <p:sldId id="481" r:id="rId9"/>
    <p:sldId id="470" r:id="rId10"/>
    <p:sldId id="469" r:id="rId11"/>
    <p:sldId id="482" r:id="rId12"/>
    <p:sldId id="483" r:id="rId13"/>
    <p:sldId id="468" r:id="rId14"/>
    <p:sldId id="480" r:id="rId15"/>
    <p:sldId id="484" r:id="rId16"/>
    <p:sldId id="485" r:id="rId17"/>
    <p:sldId id="324" r:id="rId18"/>
    <p:sldId id="410" r:id="rId19"/>
    <p:sldId id="411" r:id="rId20"/>
    <p:sldId id="458" r:id="rId21"/>
    <p:sldId id="459" r:id="rId22"/>
    <p:sldId id="487" r:id="rId23"/>
    <p:sldId id="488" r:id="rId24"/>
    <p:sldId id="455" r:id="rId25"/>
    <p:sldId id="489" r:id="rId26"/>
    <p:sldId id="389" r:id="rId27"/>
    <p:sldId id="395" r:id="rId28"/>
    <p:sldId id="416" r:id="rId29"/>
    <p:sldId id="490" r:id="rId30"/>
    <p:sldId id="413" r:id="rId31"/>
    <p:sldId id="491" r:id="rId32"/>
    <p:sldId id="523" r:id="rId33"/>
    <p:sldId id="509" r:id="rId34"/>
    <p:sldId id="512" r:id="rId35"/>
    <p:sldId id="525" r:id="rId36"/>
    <p:sldId id="493" r:id="rId37"/>
    <p:sldId id="513" r:id="rId38"/>
    <p:sldId id="514" r:id="rId39"/>
    <p:sldId id="511" r:id="rId40"/>
    <p:sldId id="510" r:id="rId41"/>
    <p:sldId id="515" r:id="rId42"/>
    <p:sldId id="524" r:id="rId43"/>
    <p:sldId id="520" r:id="rId44"/>
    <p:sldId id="521" r:id="rId45"/>
    <p:sldId id="517" r:id="rId46"/>
    <p:sldId id="494" r:id="rId47"/>
    <p:sldId id="518" r:id="rId48"/>
    <p:sldId id="519" r:id="rId49"/>
    <p:sldId id="516" r:id="rId50"/>
    <p:sldId id="495" r:id="rId51"/>
    <p:sldId id="496" r:id="rId52"/>
    <p:sldId id="462" r:id="rId53"/>
    <p:sldId id="526" r:id="rId54"/>
    <p:sldId id="527" r:id="rId55"/>
    <p:sldId id="522" r:id="rId56"/>
    <p:sldId id="528" r:id="rId57"/>
    <p:sldId id="529" r:id="rId58"/>
    <p:sldId id="530" r:id="rId59"/>
    <p:sldId id="531" r:id="rId60"/>
    <p:sldId id="404" r:id="rId61"/>
    <p:sldId id="420" r:id="rId62"/>
    <p:sldId id="534" r:id="rId63"/>
    <p:sldId id="533" r:id="rId64"/>
    <p:sldId id="419" r:id="rId65"/>
    <p:sldId id="467" r:id="rId66"/>
    <p:sldId id="418" r:id="rId67"/>
    <p:sldId id="463" r:id="rId68"/>
    <p:sldId id="464" r:id="rId69"/>
    <p:sldId id="465" r:id="rId70"/>
    <p:sldId id="477" r:id="rId71"/>
    <p:sldId id="532" r:id="rId72"/>
    <p:sldId id="299" r:id="rId73"/>
    <p:sldId id="305" r:id="rId74"/>
  </p:sldIdLst>
  <p:sldSz cx="12192000" cy="6858000"/>
  <p:notesSz cx="6858000" cy="9144000"/>
  <p:embeddedFontLst>
    <p:embeddedFont>
      <p:font typeface="야놀자 야체 B" panose="02020603020101020101" pitchFamily="18" charset="-127"/>
      <p:bold r:id="rId75"/>
    </p:embeddedFont>
    <p:embeddedFont>
      <p:font typeface="나눔고딕" panose="020D0604000000000000" pitchFamily="50" charset="-127"/>
      <p:regular r:id="rId76"/>
      <p:bold r:id="rId77"/>
    </p:embeddedFont>
    <p:embeddedFont>
      <p:font typeface="나눔바른고딕" panose="020B0600000101010101" charset="-127"/>
      <p:regular r:id="rId78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조선일보명조" panose="02030304000000000000" pitchFamily="18" charset="-127"/>
      <p:regular r:id="rId82"/>
    </p:embeddedFont>
    <p:embeddedFont>
      <p:font typeface="한컴 윤고딕 240" panose="02020603020101020101" pitchFamily="18" charset="-127"/>
      <p:regular r:id="rId83"/>
    </p:embeddedFont>
    <p:embeddedFont>
      <p:font typeface="나눔손글씨 펜" panose="020B0600000101010101" charset="-127"/>
      <p:regular r:id="rId84"/>
    </p:embeddedFont>
    <p:embeddedFont>
      <p:font typeface="한컴 윤고딕 230" panose="02020603020101020101" pitchFamily="18" charset="-127"/>
      <p:regular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86B"/>
    <a:srgbClr val="F12727"/>
    <a:srgbClr val="F55D5D"/>
    <a:srgbClr val="041458"/>
    <a:srgbClr val="1CAFCC"/>
    <a:srgbClr val="2F558D"/>
    <a:srgbClr val="7E0000"/>
    <a:srgbClr val="3B3838"/>
    <a:srgbClr val="071F87"/>
    <a:srgbClr val="03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4" autoAdjust="0"/>
    <p:restoredTop sz="96429" autoAdjust="0"/>
  </p:normalViewPr>
  <p:slideViewPr>
    <p:cSldViewPr snapToGrid="0">
      <p:cViewPr varScale="1">
        <p:scale>
          <a:sx n="77" d="100"/>
          <a:sy n="77" d="100"/>
        </p:scale>
        <p:origin x="114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0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4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6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8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9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9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F235-6F87-4223-BE45-23C5DF64E0FE}" type="datetimeFigureOut">
              <a:rPr lang="ko-KR" altLang="en-US" smtClean="0"/>
              <a:t>2019-04-24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1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9.jpe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1.png"/><Relationship Id="rId7" Type="http://schemas.openxmlformats.org/officeDocument/2006/relationships/image" Target="../media/image3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87852" y="3017037"/>
            <a:ext cx="8244719" cy="1714277"/>
            <a:chOff x="2371271" y="2563695"/>
            <a:chExt cx="8244719" cy="1714277"/>
          </a:xfrm>
        </p:grpSpPr>
        <p:sp>
          <p:nvSpPr>
            <p:cNvPr id="7" name="직사각형 6"/>
            <p:cNvSpPr/>
            <p:nvPr/>
          </p:nvSpPr>
          <p:spPr>
            <a:xfrm>
              <a:off x="2400300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71271" y="2628653"/>
              <a:ext cx="8168519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종합설계</a:t>
              </a:r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1</a:t>
              </a:r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 </a:t>
              </a:r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– 2</a:t>
              </a:r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차 설계서</a:t>
              </a:r>
              <a:endParaRPr lang="ko-KR" altLang="en-US" sz="37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31846" y="3446975"/>
              <a:ext cx="61841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컴퓨터공학과 </a:t>
              </a:r>
              <a:r>
                <a:rPr lang="en-US" altLang="ko-KR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2013154037 </a:t>
              </a:r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정다비치</a:t>
              </a:r>
              <a:endPara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컴퓨터공학과 </a:t>
              </a:r>
              <a:r>
                <a:rPr lang="en-US" altLang="ko-KR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2013154025 </a:t>
              </a:r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이주호</a:t>
              </a:r>
              <a:endPara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소프트웨어공학 </a:t>
              </a:r>
              <a:r>
                <a:rPr lang="en-US" altLang="ko-KR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2014156036 </a:t>
              </a:r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  <a:cs typeface="조선일보명조" panose="02030304000000000000" pitchFamily="18" charset="-127"/>
                </a:rPr>
                <a:t>이원기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016881" y="2652385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한국산업기술대학교 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KPU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673"/>
            <a:ext cx="12192000" cy="69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0153" y="5247188"/>
            <a:ext cx="4959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http://www.gasnews.com/news/articleView.html?idxno=66840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194424"/>
            <a:ext cx="59266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LPG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사고의 경우 전체 가스사고 중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70%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이상을 차지하면서 상대적으로 도시가스와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고압가스에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비해 불안전한 인식을 키우게 됐다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이에 정부는 한국가스안전공사를 통해 강력한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LPG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 예방대책을 마련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실천에 옮기게 된다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도시가스사용시설에 비해 현저하게 낮은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퓨즈콕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보급율을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높이기 위해 지난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2005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대대적인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무상보급에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나섰다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덕분에 우리나라 가스사고는 지난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264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건을 정점으로 지난해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121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건을 기록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6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감소세를 이어오며 안정적인 모습을 유지할 수 있었다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1867" y="122690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연구 개발 효과 사례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사회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경제적 효과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시설개선 통해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LPG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사고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년만에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절반으로 감소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0" y="1934794"/>
            <a:ext cx="4777163" cy="31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0153" y="5247188"/>
            <a:ext cx="4959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http://scimonitors.com/news/%EC%82%AC%ED%9A%8C%EB%AC%B8%EC%A0%9C-%ED%95%B4%EA%B2%B0-6%EA%B0%9C-%EA%B3%B5%EA%B3%B5%EB%94%94%EB%B0%94%EC%9D%B4%EC%8A%A4-%EA%B0%9C%EB%B0%9C-%EA%B3%BC%EC%A0%9C-%EA%B3%B5%EB%AA%A8/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194424"/>
            <a:ext cx="5926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보행자 교통사고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산업현장 유해가스 사고 등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사회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안전문제 해결을 위한 기술이 개발된다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과학기술정보통신부는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일부터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일까지 중소기업을 대상으로 관련 기술개발을 위한 공모를 실시한다고 밝혔다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과기정통부는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년부터 매년 사회안전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약자보호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국민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생활문제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해결을 정보통신기술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(ICT)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지원하는 “공공분야 지능형 디바이스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기기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및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실증사업”을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실시해 오고 있다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지자체와 공공기관의 수요를 받아 기술개발이 필요한 과제를 선정한 후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공모를 통해 과제를 수행할 중소기업을 선정해 기술을 개발하고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지자체와 공공기관이 이를 적용하는 방식이다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올해는 사업 규모를 확대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(’18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 → ’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10.5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21867" y="122690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사회문제 해결 과제 사례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환경적 효과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사회문제 해결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개 공공디바이스 개발 과제 공모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40" y="1982466"/>
            <a:ext cx="4786539" cy="31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3" y="1640976"/>
            <a:ext cx="9400055" cy="44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6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지난 발표에서의 지적 사항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2509" y="1766457"/>
            <a:ext cx="11401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탐지 가스 종류 명확히 제시하기 바람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기존</a:t>
            </a:r>
            <a:r>
              <a:rPr lang="ko-KR" altLang="en-US" sz="23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제안 발표 때는 모든 가스에 대한 탐지를 한다고 말했음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제안 발표 후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CO2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탐지만 하는 과제로 변경 했었다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 열화상 카메라가 지원하는 가스 종류가</a:t>
            </a:r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 (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일산화탄소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LPG, SMOKE (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일반적인 보이는 연기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이기 때문에</a:t>
            </a:r>
            <a:endParaRPr lang="en-US" altLang="ko-KR" sz="2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최종적으로 탐지 가스 종류는 총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종류로 진행하게 되었다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 (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일산화탄소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LPG, SMOKE (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일반적인 보이는 연기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9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지난 발표에서의 지적 사항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2509" y="1766457"/>
            <a:ext cx="1140107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Label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된 데이터를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트레이닝 시킬 수 있는 충분한 용량인지 확인 필요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제안 발표 때는 관련 </a:t>
            </a:r>
            <a:r>
              <a:rPr lang="ko-KR" altLang="en-US" sz="23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머신러닝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데이터를 받아서 사용한다고 했었고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부분에서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트레이닝 </a:t>
            </a:r>
            <a:r>
              <a:rPr lang="ko-KR" altLang="en-US" sz="23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시킬때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충분한 용량인지 확인이 필요하다고 했었다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역시 개발 진행하면서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SMOKE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나 가스를 탐지할 수 있게 사진 데이터를 모았으며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데이터를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1,300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 정도 확보 중이며 최종적으로는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5,000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 정도로 학습시키고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사진에 대한 농도 학습은 </a:t>
            </a:r>
            <a:r>
              <a:rPr lang="ko-KR" altLang="en-US" sz="23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클러스터링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방식으로 분류하는 방식을 사용하려 한다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이를 통해서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LOCAL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서버를 돌리기 때문에 충분한 용량이라고 생각한다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96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지난 발표에서의 지적 사항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2509" y="1766457"/>
            <a:ext cx="11401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측정된 결과에 대한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Presentation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방법 보강 필요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Warning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주기 위한 기준 값 결정 필요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Warning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주기 위한 기준 값 결정 필요하다고 했던 부분은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초기 학습 시킬 때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Image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와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Sensor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간에 기준 값을 결정할 것이기 때문에</a:t>
            </a:r>
            <a:endParaRPr lang="en-US" altLang="ko-KR" sz="2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초반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발표 때 애매한 부분은 해결 되었다고 생각한다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또한 측정된 결과에 대한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Presentation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방법 보강 필요는 최종적으로 결과를</a:t>
            </a:r>
            <a:endParaRPr lang="en-US" altLang="ko-KR" sz="2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에서도 확인할 수 있게 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View </a:t>
            </a:r>
            <a:r>
              <a:rPr lang="ko-KR" altLang="en-US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적 부분에서 보완을 진행하려 한다</a:t>
            </a:r>
            <a:r>
              <a:rPr lang="en-US" altLang="ko-KR" sz="23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41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76705" y="3262640"/>
            <a:ext cx="1638590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이슈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기술 조사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755" y="6061229"/>
            <a:ext cx="32940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http://sunelectric.tistory.com/entry/%EA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385279"/>
            <a:ext cx="59266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불은 연소반응에 의해 열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연기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불꽃의 형태를 띄게 되는데 이때 가시광선외의 불꽃에서 방출되는 자외선과 적외선에 광학적으로 민감한 센서를 사용하여 각 센서감시 대역대인 자외선 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185nm~260nm, 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적외선 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4.3um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전자기파를 측정함으로써 화재를 조기에 식별하는 원리이다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개의 파장에서 들어오는 신호는 적절한 감지 펄스신호로 입력되어 주파수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강도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등을 복합적으로 분석한다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전기적인 장치로써 화재 또는 화염이 발생하는 것을 감지하여 수신반을 통해 경보신호를 발하거나 소화시스템을 작동시키도록 연동 할 수 있으며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기능은 직접 감지기의 출력 단자를 이용할 수도 있고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연결된 제어회로를 통하여서도 가능하다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1867" y="1417763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기술 사례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</a:p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적외선식 </a:t>
            </a:r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불꽃탐지기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9BB2B5-68AA-48AA-96F7-89018057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55" y="1586775"/>
            <a:ext cx="4334195" cy="43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기술 조사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92871" y="5550272"/>
            <a:ext cx="4277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http://sunelectric.tistory.com/entry/%EA%B0%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705319"/>
            <a:ext cx="59266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가스누설경보기는 가스시설이 되어 있는 소방대상물에 설치하여 가스의 누출현상이 나타나면 자동적으로 경보를 발함으로써 가스로 인한 화재 및 인명피해를 미연에 방지할 수 있도록 하는 장치이다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가정용 가스누설경보기는 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LP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도시가스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연탄가스등 모든 유해가스가 공기중에 일정치 이상으로 발생되면 경보기가 이를 감지하여</a:t>
            </a: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내부의 전압이 변화되어 부져가 울리도록 되어 있다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1867" y="1737803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기술 사례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2]</a:t>
            </a:r>
          </a:p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가스안전 지킴이 가스누설경보기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가스누출감지기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ê°ì¤ëì¤ê²½ë³´ê¸°">
            <a:extLst>
              <a:ext uri="{FF2B5EF4-FFF2-40B4-BE49-F238E27FC236}">
                <a16:creationId xmlns:a16="http://schemas.microsoft.com/office/drawing/2014/main" id="{2CFF609D-8CB9-4D62-8CCB-98862F25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65" y="1484605"/>
            <a:ext cx="3942020" cy="39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71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2025" y="3235538"/>
            <a:ext cx="4309193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 소개 및 </a:t>
            </a:r>
            <a:r>
              <a:rPr lang="ko-KR" altLang="en-US" sz="2800" b="1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종합설계 개요</a:t>
            </a:r>
            <a:endParaRPr lang="ko-KR" altLang="en-US" sz="2800" b="1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5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sinst.net/data/item/1464567059/FLIR_GF343.jpg">
            <a:extLst>
              <a:ext uri="{FF2B5EF4-FFF2-40B4-BE49-F238E27FC236}">
                <a16:creationId xmlns:a16="http://schemas.microsoft.com/office/drawing/2014/main" id="{90F7750D-F427-4D5F-97E3-F97C260B7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65962"/>
            <a:ext cx="4293040" cy="429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기술 조사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89507" y="2894393"/>
            <a:ext cx="59266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 카메라에서 가장 유명한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FLIR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열화상 카메라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(CO2)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주요특징으로 이산화탄소의 누설을 즉시 시각적으로 보여주고 누설 부위를 정확하게 추적하여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검출한다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FLIR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제한적으로 카메라를 제공해주며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CO2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 다른 가스 탐지 카메라는 판매 중지된 제품이 대부분이다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89507" y="193357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기술 사례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 농도 카메라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FLIR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17862" y="5068559"/>
            <a:ext cx="42770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http://gsinst.net/shop/item.php?it_id=1464567059</a:t>
            </a:r>
          </a:p>
        </p:txBody>
      </p:sp>
    </p:spTree>
    <p:extLst>
      <p:ext uri="{BB962C8B-B14F-4D97-AF65-F5344CB8AC3E}">
        <p14:creationId xmlns:p14="http://schemas.microsoft.com/office/powerpoint/2010/main" val="2726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72387" y="3164849"/>
            <a:ext cx="5926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모듈형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열화상카메라서는 제한적인 가스 종류 탐지가 가능하다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[CO (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일산화탄소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LPG, SMOKE]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그렇기 때문에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개발 이슈를 적용하여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CO2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탐지나 다른 가스 탐지보다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감지 가능한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CO, LPG, SMOKE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가스 탐지에 집중하도록 이 문제를 해결하고자 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2387" y="193357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개발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이슈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열화상 카메라 가스 탐지  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8" y="1407312"/>
            <a:ext cx="4977765" cy="49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72387" y="3164849"/>
            <a:ext cx="59266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그림과 같이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CO2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가스가 나오는 모습을 찍은 것으로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영상을 통해 본다면 가스가 진한 부분과 연한 부분이 있는 것을 확인 할 수 있는데 이것을 이용하여 가스의 농도를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클러스터링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기법을 통하여 학습시켜 사용하고자 한다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농도 구분 방법은 센서를 통해 이미지를 학습시키고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통해서 가스의 농도를 센서 없이도 얻게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만드려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2387" y="193357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개발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이슈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가스의 농도 측정 방식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17862" y="5068559"/>
            <a:ext cx="4277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CO2 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 </a:t>
            </a:r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(https://www.youtube.com/watch?v=O1fJ3UuSFaU)</a:t>
            </a:r>
            <a:r>
              <a:rPr lang="ko-KR" altLang="en-US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375DE2-CEA3-45F4-BA49-765011F4B0A1}"/>
              </a:ext>
            </a:extLst>
          </p:cNvPr>
          <p:cNvGrpSpPr/>
          <p:nvPr/>
        </p:nvGrpSpPr>
        <p:grpSpPr>
          <a:xfrm>
            <a:off x="579649" y="1407314"/>
            <a:ext cx="5000625" cy="3638550"/>
            <a:chOff x="506569" y="1381124"/>
            <a:chExt cx="5000625" cy="363855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97854D5-51C3-4031-A5EB-8CF3BFB7B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569" y="1381124"/>
              <a:ext cx="5000625" cy="3638550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0F26206-AA12-422C-A9CF-496C65166D7F}"/>
                </a:ext>
              </a:extLst>
            </p:cNvPr>
            <p:cNvSpPr/>
            <p:nvPr/>
          </p:nvSpPr>
          <p:spPr>
            <a:xfrm>
              <a:off x="1524487" y="2871779"/>
              <a:ext cx="657239" cy="657239"/>
            </a:xfrm>
            <a:prstGeom prst="ellipse">
              <a:avLst/>
            </a:prstGeom>
            <a:noFill/>
            <a:ln>
              <a:solidFill>
                <a:srgbClr val="F1272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48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72387" y="3164849"/>
            <a:ext cx="59266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만일 가스를 탐지하고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일정 수준 이상의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ppm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농도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나올 경우 이를 울리는 기능 말고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비주얼라이징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적으로 보여줄 부분에 대해서 상의하게 되었는데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같은 외부적 기기에서 실시간으로 농도를 탐지할 수 있도록 수정하도록 한다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2387" y="1933578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개발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이슈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3]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비주얼라이징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9" y="2151228"/>
            <a:ext cx="4942763" cy="27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기술 조사 및 비교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5" name="내용 개체 틀 4">
            <a:extLst>
              <a:ext uri="{FF2B5EF4-FFF2-40B4-BE49-F238E27FC236}">
                <a16:creationId xmlns:a16="http://schemas.microsoft.com/office/drawing/2014/main" id="{4E7386B6-6578-4CEB-A3A5-8E1D5BE89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185700"/>
              </p:ext>
            </p:extLst>
          </p:nvPr>
        </p:nvGraphicFramePr>
        <p:xfrm>
          <a:off x="602509" y="1586775"/>
          <a:ext cx="11029953" cy="466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75257">
                  <a:extLst>
                    <a:ext uri="{9D8B030D-6E8A-4147-A177-3AD203B41FA5}">
                      <a16:colId xmlns:a16="http://schemas.microsoft.com/office/drawing/2014/main" val="147579740"/>
                    </a:ext>
                  </a:extLst>
                </a:gridCol>
                <a:gridCol w="2413257">
                  <a:extLst>
                    <a:ext uri="{9D8B030D-6E8A-4147-A177-3AD203B41FA5}">
                      <a16:colId xmlns:a16="http://schemas.microsoft.com/office/drawing/2014/main" val="1095767262"/>
                    </a:ext>
                  </a:extLst>
                </a:gridCol>
                <a:gridCol w="2541395">
                  <a:extLst>
                    <a:ext uri="{9D8B030D-6E8A-4147-A177-3AD203B41FA5}">
                      <a16:colId xmlns:a16="http://schemas.microsoft.com/office/drawing/2014/main" val="3345695876"/>
                    </a:ext>
                  </a:extLst>
                </a:gridCol>
                <a:gridCol w="2400022">
                  <a:extLst>
                    <a:ext uri="{9D8B030D-6E8A-4147-A177-3AD203B41FA5}">
                      <a16:colId xmlns:a16="http://schemas.microsoft.com/office/drawing/2014/main" val="652936526"/>
                    </a:ext>
                  </a:extLst>
                </a:gridCol>
                <a:gridCol w="2400022">
                  <a:extLst>
                    <a:ext uri="{9D8B030D-6E8A-4147-A177-3AD203B41FA5}">
                      <a16:colId xmlns:a16="http://schemas.microsoft.com/office/drawing/2014/main" val="2118269047"/>
                    </a:ext>
                  </a:extLst>
                </a:gridCol>
              </a:tblGrid>
              <a:tr h="74793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가스안전 지킴이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가스누설경보기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가스누출감지기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적외선식 불꽃감지기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FLIR </a:t>
                      </a:r>
                      <a:r>
                        <a:rPr lang="ko-KR" altLang="en-US" sz="1800" dirty="0" smtClean="0"/>
                        <a:t>열화상 카메라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GDKPU</a:t>
                      </a:r>
                      <a:r>
                        <a:rPr lang="en-US" altLang="ko-KR" sz="1800" baseline="0" dirty="0" smtClean="0"/>
                        <a:t> [</a:t>
                      </a:r>
                      <a:r>
                        <a:rPr lang="ko-KR" altLang="en-US" sz="1800" dirty="0" smtClean="0"/>
                        <a:t>열화상 </a:t>
                      </a:r>
                      <a:r>
                        <a:rPr lang="ko-KR" altLang="en-US" sz="1800" dirty="0"/>
                        <a:t>가스 </a:t>
                      </a:r>
                      <a:r>
                        <a:rPr lang="ko-KR" altLang="en-US" sz="1800" dirty="0" smtClean="0"/>
                        <a:t>탐지 분석기</a:t>
                      </a:r>
                      <a:r>
                        <a:rPr lang="en-US" altLang="ko-KR" sz="1800" dirty="0" smtClean="0"/>
                        <a:t>]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047267"/>
                  </a:ext>
                </a:extLst>
              </a:tr>
              <a:tr h="10649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가정용 탐지기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 화재 탐지기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산업용 가스 탐지기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예정 탐지기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221032"/>
                  </a:ext>
                </a:extLst>
              </a:tr>
              <a:tr h="1074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탐지 방법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LP</a:t>
                      </a:r>
                      <a:r>
                        <a:rPr lang="ko-KR" altLang="en-US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</a:t>
                      </a:r>
                      <a:r>
                        <a:rPr lang="en-US" altLang="ko-KR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도시가스 등이 유출되어 공기 중의 일정치 이상이 발생시에 알림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자외선과 적외선의 전자기파를 측정하여 화재를 탐지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열화상 카메라를 이용하여 </a:t>
                      </a: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가스의 농도를 </a:t>
                      </a:r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나타냄</a:t>
                      </a:r>
                      <a:endParaRPr lang="en-US" altLang="ko-KR" sz="1800" b="1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rgbClr val="05186B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열화상 카메라를 이용하여 </a:t>
                      </a: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가스의 농도를 </a:t>
                      </a:r>
                      <a:r>
                        <a:rPr lang="ko-KR" altLang="en-US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나타냄</a:t>
                      </a:r>
                      <a:endParaRPr lang="en-US" altLang="ko-KR" sz="1800" b="1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en-US" altLang="ko-KR" sz="1800" b="1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가격적 우위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297073"/>
                  </a:ext>
                </a:extLst>
              </a:tr>
              <a:tr h="14958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가정의 가스밸브 유출 탐지</a:t>
                      </a:r>
                      <a:endParaRPr lang="ko-KR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산업 현장에서 불이 나기 쉬운 곳에서 더 큰</a:t>
                      </a:r>
                      <a:r>
                        <a:rPr lang="ko-KR" altLang="en-US" sz="1800" b="1" baseline="0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화재를 미연에 방지하고자 함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 유출의 경우 이미지를 통해 보고 위험한 상황인지 몰라 대응이 늦어지는 것을 방지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가스 유출의 경우 이미지를 통해 보고 위험한 상황인지 몰라 대응이 늦어지는 것을 방지</a:t>
                      </a:r>
                      <a:endParaRPr lang="ko-KR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540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3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기술 조사 및 비교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55" y="1189434"/>
            <a:ext cx="3479878" cy="28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0031"/>
            <a:ext cx="3349254" cy="27307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134" y="4081356"/>
            <a:ext cx="3310699" cy="27665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1356"/>
            <a:ext cx="3349254" cy="27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626" y="3262640"/>
            <a:ext cx="3430747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수행 시나리오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구성도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" y="1490379"/>
            <a:ext cx="1945825" cy="1945825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038124" y="3436204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열화상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카메라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333576" y="5739734"/>
            <a:ext cx="1197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가스 센서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90379"/>
            <a:ext cx="1791235" cy="1791235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7284034" y="3388002"/>
            <a:ext cx="55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PC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99" y="4174666"/>
            <a:ext cx="1258845" cy="1881953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091569" y="6056619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Mobile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109477" y="2462601"/>
            <a:ext cx="1975928" cy="1133623"/>
          </a:xfrm>
          <a:prstGeom prst="rect">
            <a:avLst/>
          </a:prstGeom>
          <a:solidFill>
            <a:srgbClr val="F7F7F9"/>
          </a:solidFill>
          <a:ln w="57150">
            <a:solidFill>
              <a:srgbClr val="72A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재난 예방</a:t>
            </a:r>
            <a:endParaRPr lang="ko-KR" altLang="en-US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885201" y="2309113"/>
            <a:ext cx="372881" cy="372881"/>
            <a:chOff x="-1712686" y="2903051"/>
            <a:chExt cx="1581863" cy="1581863"/>
          </a:xfrm>
        </p:grpSpPr>
        <p:sp>
          <p:nvSpPr>
            <p:cNvPr id="65" name="타원 64"/>
            <p:cNvSpPr/>
            <p:nvPr/>
          </p:nvSpPr>
          <p:spPr>
            <a:xfrm>
              <a:off x="-1712686" y="2903051"/>
              <a:ext cx="1581863" cy="1581863"/>
            </a:xfrm>
            <a:prstGeom prst="ellipse">
              <a:avLst/>
            </a:prstGeom>
            <a:solidFill>
              <a:srgbClr val="72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rot="18900000">
              <a:off x="-1223635" y="3371869"/>
              <a:ext cx="705167" cy="468001"/>
            </a:xfrm>
            <a:custGeom>
              <a:avLst/>
              <a:gdLst>
                <a:gd name="connsiteX0" fmla="*/ 693283 w 705167"/>
                <a:gd name="connsiteY0" fmla="*/ 217680 h 468001"/>
                <a:gd name="connsiteX1" fmla="*/ 703234 w 705167"/>
                <a:gd name="connsiteY1" fmla="*/ 237715 h 468001"/>
                <a:gd name="connsiteX2" fmla="*/ 663401 w 705167"/>
                <a:gd name="connsiteY2" fmla="*/ 306708 h 468001"/>
                <a:gd name="connsiteX3" fmla="*/ 85879 w 705167"/>
                <a:gd name="connsiteY3" fmla="*/ 461454 h 468001"/>
                <a:gd name="connsiteX4" fmla="*/ 82733 w 705167"/>
                <a:gd name="connsiteY4" fmla="*/ 463574 h 468001"/>
                <a:gd name="connsiteX5" fmla="*/ 60806 w 705167"/>
                <a:gd name="connsiteY5" fmla="*/ 468001 h 468001"/>
                <a:gd name="connsiteX6" fmla="*/ 60807 w 705167"/>
                <a:gd name="connsiteY6" fmla="*/ 468000 h 468001"/>
                <a:gd name="connsiteX7" fmla="*/ 53604 w 705167"/>
                <a:gd name="connsiteY7" fmla="*/ 466546 h 468001"/>
                <a:gd name="connsiteX8" fmla="*/ 48600 w 705167"/>
                <a:gd name="connsiteY8" fmla="*/ 466859 h 468001"/>
                <a:gd name="connsiteX9" fmla="*/ 39290 w 705167"/>
                <a:gd name="connsiteY9" fmla="*/ 463656 h 468001"/>
                <a:gd name="connsiteX10" fmla="*/ 38879 w 705167"/>
                <a:gd name="connsiteY10" fmla="*/ 463573 h 468001"/>
                <a:gd name="connsiteX11" fmla="*/ 38703 w 705167"/>
                <a:gd name="connsiteY11" fmla="*/ 463454 h 468001"/>
                <a:gd name="connsiteX12" fmla="*/ 28179 w 705167"/>
                <a:gd name="connsiteY12" fmla="*/ 459833 h 468001"/>
                <a:gd name="connsiteX13" fmla="*/ 1932 w 705167"/>
                <a:gd name="connsiteY13" fmla="*/ 425627 h 468001"/>
                <a:gd name="connsiteX14" fmla="*/ 1933 w 705167"/>
                <a:gd name="connsiteY14" fmla="*/ 425628 h 468001"/>
                <a:gd name="connsiteX15" fmla="*/ 534 w 705167"/>
                <a:gd name="connsiteY15" fmla="*/ 403301 h 468001"/>
                <a:gd name="connsiteX16" fmla="*/ 4474 w 705167"/>
                <a:gd name="connsiteY16" fmla="*/ 391852 h 468001"/>
                <a:gd name="connsiteX17" fmla="*/ 4474 w 705167"/>
                <a:gd name="connsiteY17" fmla="*/ 56333 h 468001"/>
                <a:gd name="connsiteX18" fmla="*/ 60807 w 705167"/>
                <a:gd name="connsiteY18" fmla="*/ 0 h 468001"/>
                <a:gd name="connsiteX19" fmla="*/ 117140 w 705167"/>
                <a:gd name="connsiteY19" fmla="*/ 56333 h 468001"/>
                <a:gd name="connsiteX20" fmla="*/ 117139 w 705167"/>
                <a:gd name="connsiteY20" fmla="*/ 336438 h 468001"/>
                <a:gd name="connsiteX21" fmla="*/ 634241 w 705167"/>
                <a:gd name="connsiteY21" fmla="*/ 197881 h 468001"/>
                <a:gd name="connsiteX22" fmla="*/ 693283 w 705167"/>
                <a:gd name="connsiteY22" fmla="*/ 217680 h 4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5167" h="468001">
                  <a:moveTo>
                    <a:pt x="693283" y="217680"/>
                  </a:moveTo>
                  <a:cubicBezTo>
                    <a:pt x="697781" y="223452"/>
                    <a:pt x="701221" y="230202"/>
                    <a:pt x="703234" y="237715"/>
                  </a:cubicBezTo>
                  <a:cubicBezTo>
                    <a:pt x="711286" y="267766"/>
                    <a:pt x="693452" y="298656"/>
                    <a:pt x="663401" y="306708"/>
                  </a:cubicBezTo>
                  <a:lnTo>
                    <a:pt x="85879" y="461454"/>
                  </a:lnTo>
                  <a:lnTo>
                    <a:pt x="82733" y="463574"/>
                  </a:lnTo>
                  <a:cubicBezTo>
                    <a:pt x="75994" y="466425"/>
                    <a:pt x="68584" y="468001"/>
                    <a:pt x="60806" y="468001"/>
                  </a:cubicBezTo>
                  <a:lnTo>
                    <a:pt x="60807" y="468000"/>
                  </a:lnTo>
                  <a:lnTo>
                    <a:pt x="53604" y="466546"/>
                  </a:lnTo>
                  <a:lnTo>
                    <a:pt x="48600" y="466859"/>
                  </a:lnTo>
                  <a:lnTo>
                    <a:pt x="39290" y="463656"/>
                  </a:lnTo>
                  <a:lnTo>
                    <a:pt x="38879" y="463573"/>
                  </a:lnTo>
                  <a:lnTo>
                    <a:pt x="38703" y="463454"/>
                  </a:lnTo>
                  <a:lnTo>
                    <a:pt x="28179" y="459833"/>
                  </a:lnTo>
                  <a:cubicBezTo>
                    <a:pt x="15693" y="452624"/>
                    <a:pt x="5958" y="440653"/>
                    <a:pt x="1932" y="425627"/>
                  </a:cubicBezTo>
                  <a:lnTo>
                    <a:pt x="1933" y="425628"/>
                  </a:lnTo>
                  <a:cubicBezTo>
                    <a:pt x="-80" y="418115"/>
                    <a:pt x="-475" y="410549"/>
                    <a:pt x="534" y="403301"/>
                  </a:cubicBezTo>
                  <a:lnTo>
                    <a:pt x="4474" y="391852"/>
                  </a:lnTo>
                  <a:lnTo>
                    <a:pt x="4474" y="56333"/>
                  </a:lnTo>
                  <a:cubicBezTo>
                    <a:pt x="4474" y="25221"/>
                    <a:pt x="29695" y="0"/>
                    <a:pt x="60807" y="0"/>
                  </a:cubicBezTo>
                  <a:cubicBezTo>
                    <a:pt x="91919" y="0"/>
                    <a:pt x="117140" y="25221"/>
                    <a:pt x="117140" y="56333"/>
                  </a:cubicBezTo>
                  <a:lnTo>
                    <a:pt x="117139" y="336438"/>
                  </a:lnTo>
                  <a:lnTo>
                    <a:pt x="634241" y="197881"/>
                  </a:lnTo>
                  <a:cubicBezTo>
                    <a:pt x="656779" y="191842"/>
                    <a:pt x="679789" y="200364"/>
                    <a:pt x="693283" y="217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/>
          <p:cNvCxnSpPr>
            <a:stCxn id="58" idx="2"/>
            <a:endCxn id="37" idx="0"/>
          </p:cNvCxnSpPr>
          <p:nvPr/>
        </p:nvCxnSpPr>
        <p:spPr>
          <a:xfrm>
            <a:off x="1867839" y="3836314"/>
            <a:ext cx="4860" cy="53840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9109477" y="4155322"/>
            <a:ext cx="1975928" cy="1133623"/>
          </a:xfrm>
          <a:prstGeom prst="rect">
            <a:avLst/>
          </a:prstGeom>
          <a:solidFill>
            <a:srgbClr val="F7F7F9"/>
          </a:solidFill>
          <a:ln w="57150">
            <a:solidFill>
              <a:srgbClr val="72A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안전성 예고</a:t>
            </a:r>
            <a:endParaRPr lang="ko-KR" altLang="en-US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0885201" y="4001834"/>
            <a:ext cx="372881" cy="372881"/>
            <a:chOff x="-1712686" y="2903051"/>
            <a:chExt cx="1581863" cy="1581863"/>
          </a:xfrm>
        </p:grpSpPr>
        <p:sp>
          <p:nvSpPr>
            <p:cNvPr id="72" name="타원 71"/>
            <p:cNvSpPr/>
            <p:nvPr/>
          </p:nvSpPr>
          <p:spPr>
            <a:xfrm>
              <a:off x="-1712686" y="2903051"/>
              <a:ext cx="1581863" cy="1581863"/>
            </a:xfrm>
            <a:prstGeom prst="ellipse">
              <a:avLst/>
            </a:prstGeom>
            <a:solidFill>
              <a:srgbClr val="72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 rot="18900000">
              <a:off x="-1223635" y="3371869"/>
              <a:ext cx="705167" cy="468001"/>
            </a:xfrm>
            <a:custGeom>
              <a:avLst/>
              <a:gdLst>
                <a:gd name="connsiteX0" fmla="*/ 693283 w 705167"/>
                <a:gd name="connsiteY0" fmla="*/ 217680 h 468001"/>
                <a:gd name="connsiteX1" fmla="*/ 703234 w 705167"/>
                <a:gd name="connsiteY1" fmla="*/ 237715 h 468001"/>
                <a:gd name="connsiteX2" fmla="*/ 663401 w 705167"/>
                <a:gd name="connsiteY2" fmla="*/ 306708 h 468001"/>
                <a:gd name="connsiteX3" fmla="*/ 85879 w 705167"/>
                <a:gd name="connsiteY3" fmla="*/ 461454 h 468001"/>
                <a:gd name="connsiteX4" fmla="*/ 82733 w 705167"/>
                <a:gd name="connsiteY4" fmla="*/ 463574 h 468001"/>
                <a:gd name="connsiteX5" fmla="*/ 60806 w 705167"/>
                <a:gd name="connsiteY5" fmla="*/ 468001 h 468001"/>
                <a:gd name="connsiteX6" fmla="*/ 60807 w 705167"/>
                <a:gd name="connsiteY6" fmla="*/ 468000 h 468001"/>
                <a:gd name="connsiteX7" fmla="*/ 53604 w 705167"/>
                <a:gd name="connsiteY7" fmla="*/ 466546 h 468001"/>
                <a:gd name="connsiteX8" fmla="*/ 48600 w 705167"/>
                <a:gd name="connsiteY8" fmla="*/ 466859 h 468001"/>
                <a:gd name="connsiteX9" fmla="*/ 39290 w 705167"/>
                <a:gd name="connsiteY9" fmla="*/ 463656 h 468001"/>
                <a:gd name="connsiteX10" fmla="*/ 38879 w 705167"/>
                <a:gd name="connsiteY10" fmla="*/ 463573 h 468001"/>
                <a:gd name="connsiteX11" fmla="*/ 38703 w 705167"/>
                <a:gd name="connsiteY11" fmla="*/ 463454 h 468001"/>
                <a:gd name="connsiteX12" fmla="*/ 28179 w 705167"/>
                <a:gd name="connsiteY12" fmla="*/ 459833 h 468001"/>
                <a:gd name="connsiteX13" fmla="*/ 1932 w 705167"/>
                <a:gd name="connsiteY13" fmla="*/ 425627 h 468001"/>
                <a:gd name="connsiteX14" fmla="*/ 1933 w 705167"/>
                <a:gd name="connsiteY14" fmla="*/ 425628 h 468001"/>
                <a:gd name="connsiteX15" fmla="*/ 534 w 705167"/>
                <a:gd name="connsiteY15" fmla="*/ 403301 h 468001"/>
                <a:gd name="connsiteX16" fmla="*/ 4474 w 705167"/>
                <a:gd name="connsiteY16" fmla="*/ 391852 h 468001"/>
                <a:gd name="connsiteX17" fmla="*/ 4474 w 705167"/>
                <a:gd name="connsiteY17" fmla="*/ 56333 h 468001"/>
                <a:gd name="connsiteX18" fmla="*/ 60807 w 705167"/>
                <a:gd name="connsiteY18" fmla="*/ 0 h 468001"/>
                <a:gd name="connsiteX19" fmla="*/ 117140 w 705167"/>
                <a:gd name="connsiteY19" fmla="*/ 56333 h 468001"/>
                <a:gd name="connsiteX20" fmla="*/ 117139 w 705167"/>
                <a:gd name="connsiteY20" fmla="*/ 336438 h 468001"/>
                <a:gd name="connsiteX21" fmla="*/ 634241 w 705167"/>
                <a:gd name="connsiteY21" fmla="*/ 197881 h 468001"/>
                <a:gd name="connsiteX22" fmla="*/ 693283 w 705167"/>
                <a:gd name="connsiteY22" fmla="*/ 217680 h 4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5167" h="468001">
                  <a:moveTo>
                    <a:pt x="693283" y="217680"/>
                  </a:moveTo>
                  <a:cubicBezTo>
                    <a:pt x="697781" y="223452"/>
                    <a:pt x="701221" y="230202"/>
                    <a:pt x="703234" y="237715"/>
                  </a:cubicBezTo>
                  <a:cubicBezTo>
                    <a:pt x="711286" y="267766"/>
                    <a:pt x="693452" y="298656"/>
                    <a:pt x="663401" y="306708"/>
                  </a:cubicBezTo>
                  <a:lnTo>
                    <a:pt x="85879" y="461454"/>
                  </a:lnTo>
                  <a:lnTo>
                    <a:pt x="82733" y="463574"/>
                  </a:lnTo>
                  <a:cubicBezTo>
                    <a:pt x="75994" y="466425"/>
                    <a:pt x="68584" y="468001"/>
                    <a:pt x="60806" y="468001"/>
                  </a:cubicBezTo>
                  <a:lnTo>
                    <a:pt x="60807" y="468000"/>
                  </a:lnTo>
                  <a:lnTo>
                    <a:pt x="53604" y="466546"/>
                  </a:lnTo>
                  <a:lnTo>
                    <a:pt x="48600" y="466859"/>
                  </a:lnTo>
                  <a:lnTo>
                    <a:pt x="39290" y="463656"/>
                  </a:lnTo>
                  <a:lnTo>
                    <a:pt x="38879" y="463573"/>
                  </a:lnTo>
                  <a:lnTo>
                    <a:pt x="38703" y="463454"/>
                  </a:lnTo>
                  <a:lnTo>
                    <a:pt x="28179" y="459833"/>
                  </a:lnTo>
                  <a:cubicBezTo>
                    <a:pt x="15693" y="452624"/>
                    <a:pt x="5958" y="440653"/>
                    <a:pt x="1932" y="425627"/>
                  </a:cubicBezTo>
                  <a:lnTo>
                    <a:pt x="1933" y="425628"/>
                  </a:lnTo>
                  <a:cubicBezTo>
                    <a:pt x="-80" y="418115"/>
                    <a:pt x="-475" y="410549"/>
                    <a:pt x="534" y="403301"/>
                  </a:cubicBezTo>
                  <a:lnTo>
                    <a:pt x="4474" y="391852"/>
                  </a:lnTo>
                  <a:lnTo>
                    <a:pt x="4474" y="56333"/>
                  </a:lnTo>
                  <a:cubicBezTo>
                    <a:pt x="4474" y="25221"/>
                    <a:pt x="29695" y="0"/>
                    <a:pt x="60807" y="0"/>
                  </a:cubicBezTo>
                  <a:cubicBezTo>
                    <a:pt x="91919" y="0"/>
                    <a:pt x="117140" y="25221"/>
                    <a:pt x="117140" y="56333"/>
                  </a:cubicBezTo>
                  <a:lnTo>
                    <a:pt x="117139" y="336438"/>
                  </a:lnTo>
                  <a:lnTo>
                    <a:pt x="634241" y="197881"/>
                  </a:lnTo>
                  <a:cubicBezTo>
                    <a:pt x="656779" y="191842"/>
                    <a:pt x="679789" y="200364"/>
                    <a:pt x="693283" y="217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4" name="직선 화살표 연결선 73"/>
          <p:cNvCxnSpPr>
            <a:endCxn id="70" idx="0"/>
          </p:cNvCxnSpPr>
          <p:nvPr/>
        </p:nvCxnSpPr>
        <p:spPr>
          <a:xfrm>
            <a:off x="10097441" y="3634091"/>
            <a:ext cx="0" cy="52123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7978140" y="2914973"/>
            <a:ext cx="1131338" cy="92134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7978140" y="3836314"/>
            <a:ext cx="1131338" cy="843970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2" y="3894706"/>
            <a:ext cx="1484732" cy="11061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13" y="2641576"/>
            <a:ext cx="1248904" cy="1248904"/>
          </a:xfrm>
          <a:prstGeom prst="rect">
            <a:avLst/>
          </a:prstGeom>
        </p:spPr>
      </p:pic>
      <p:cxnSp>
        <p:nvCxnSpPr>
          <p:cNvPr id="83" name="직선 화살표 연결선 82"/>
          <p:cNvCxnSpPr>
            <a:stCxn id="82" idx="1"/>
          </p:cNvCxnSpPr>
          <p:nvPr/>
        </p:nvCxnSpPr>
        <p:spPr>
          <a:xfrm flipH="1" flipV="1">
            <a:off x="2857781" y="2462601"/>
            <a:ext cx="1294332" cy="803427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>
            <a:off x="2766084" y="4265277"/>
            <a:ext cx="1386029" cy="735548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60" idx="1"/>
          </p:cNvCxnSpPr>
          <p:nvPr/>
        </p:nvCxnSpPr>
        <p:spPr>
          <a:xfrm flipH="1">
            <a:off x="5286720" y="2385997"/>
            <a:ext cx="1380780" cy="880032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5286721" y="4466153"/>
            <a:ext cx="1403237" cy="53467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6" y="4374715"/>
            <a:ext cx="1755705" cy="13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유스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케이스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E304E0-CE2F-4E3A-95BA-38113200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8" y="2002356"/>
            <a:ext cx="2527232" cy="2531589"/>
          </a:xfrm>
          <a:prstGeom prst="rect">
            <a:avLst/>
          </a:prstGeom>
        </p:spPr>
      </p:pic>
      <p:pic>
        <p:nvPicPr>
          <p:cNvPr id="13" name="Picture 4" descr="ìëì´ë¸">
            <a:extLst>
              <a:ext uri="{FF2B5EF4-FFF2-40B4-BE49-F238E27FC236}">
                <a16:creationId xmlns:a16="http://schemas.microsoft.com/office/drawing/2014/main" id="{DBBD0601-5FB8-4902-883A-CF23B7F57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14021" r="17029" b="10684"/>
          <a:stretch/>
        </p:blipFill>
        <p:spPr bwMode="auto">
          <a:xfrm>
            <a:off x="4862922" y="1813183"/>
            <a:ext cx="2274835" cy="27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90" y="1760934"/>
            <a:ext cx="2773011" cy="2773011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>
            <a:off x="3012889" y="3173564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891469" y="3140062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339024" y="3208091"/>
            <a:ext cx="1197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가스 감지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17603" y="3140062"/>
            <a:ext cx="11977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탐지한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가스 전송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850756" y="4558361"/>
            <a:ext cx="30470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전송 받은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Image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의 가스 탐지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농도 비교함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.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A698DE3-2353-4283-927D-9F4EB0193B2E}"/>
              </a:ext>
            </a:extLst>
          </p:cNvPr>
          <p:cNvCxnSpPr/>
          <p:nvPr/>
        </p:nvCxnSpPr>
        <p:spPr>
          <a:xfrm flipH="1">
            <a:off x="6879321" y="5032026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ìë¦¼ì ëí ì´ë¯¸ì§ ê²ìê²°ê³¼">
            <a:extLst>
              <a:ext uri="{FF2B5EF4-FFF2-40B4-BE49-F238E27FC236}">
                <a16:creationId xmlns:a16="http://schemas.microsoft.com/office/drawing/2014/main" id="{7CB4332E-42EE-4584-8661-16684B5EB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88" y="4558361"/>
            <a:ext cx="2241391" cy="17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F297F8-233A-49A7-AE92-67D161D9DF62}"/>
              </a:ext>
            </a:extLst>
          </p:cNvPr>
          <p:cNvSpPr/>
          <p:nvPr/>
        </p:nvSpPr>
        <p:spPr>
          <a:xfrm>
            <a:off x="7018779" y="5369413"/>
            <a:ext cx="1749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일정 수치를 넘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게 되면 알림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49" y="4679633"/>
            <a:ext cx="1258845" cy="18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42900" y="342901"/>
            <a:ext cx="11506200" cy="6230894"/>
          </a:xfrm>
          <a:prstGeom prst="rect">
            <a:avLst/>
          </a:prstGeom>
          <a:noFill/>
          <a:ln w="25400">
            <a:solidFill>
              <a:srgbClr val="051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48133"/>
              </p:ext>
            </p:extLst>
          </p:nvPr>
        </p:nvGraphicFramePr>
        <p:xfrm>
          <a:off x="660400" y="619306"/>
          <a:ext cx="10803058" cy="556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8132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solidFill>
                          <a:schemeClr val="bg1"/>
                        </a:solidFill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HW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라즈베리파이</a:t>
                      </a: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FLIR</a:t>
                      </a:r>
                      <a:r>
                        <a:rPr lang="en-US" altLang="ko-KR" sz="1800" baseline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 KIT, MQ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Android</a:t>
                      </a:r>
                      <a:endParaRPr lang="en-US" altLang="ko-KR" sz="18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24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카메라 촬영 </a:t>
                      </a: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[CO, LPG, SMOKE]</a:t>
                      </a:r>
                      <a:endParaRPr lang="en-US" altLang="ko-KR" sz="18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/>
                      <a:endParaRPr lang="en-US" altLang="ko-KR" sz="3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/>
                      <a:r>
                        <a:rPr lang="ko-KR" altLang="en-US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농도 탐지 </a:t>
                      </a:r>
                      <a:r>
                        <a:rPr lang="en-US" altLang="ko-KR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[MQ</a:t>
                      </a: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 Sensor]</a:t>
                      </a:r>
                      <a:endParaRPr lang="en-US" altLang="ko-KR" sz="18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/>
                      <a:endParaRPr lang="en-US" altLang="ko-KR" sz="3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/>
                      <a:r>
                        <a:rPr lang="ko-KR" altLang="en-US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모니터링 </a:t>
                      </a:r>
                      <a:r>
                        <a:rPr lang="en-US" altLang="ko-KR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[Android]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3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서버 </a:t>
                      </a:r>
                      <a:endParaRPr lang="en-US" altLang="ko-KR" sz="18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PHP [Android]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MySQL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Python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Tensorflow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Clustering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데이터 관리 </a:t>
                      </a:r>
                      <a:r>
                        <a:rPr lang="en-US" altLang="ko-KR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[Image,</a:t>
                      </a: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 PPM]</a:t>
                      </a:r>
                      <a:endParaRPr lang="en-US" altLang="ko-KR" sz="3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Tensorflow model </a:t>
                      </a:r>
                      <a:r>
                        <a:rPr lang="ko-KR" altLang="en-US" sz="180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생성</a:t>
                      </a:r>
                      <a:endParaRPr lang="en-US" altLang="ko-KR" sz="18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어플리케이션 서버 관리</a:t>
                      </a:r>
                      <a:endParaRPr lang="en-US" altLang="ko-KR" sz="18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분석 서버 관리</a:t>
                      </a:r>
                      <a:endParaRPr lang="en-US" altLang="ko-KR" sz="18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3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/>
                      <a:endParaRPr lang="ko-KR" altLang="en-US" sz="16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머신러닝 </a:t>
                      </a:r>
                      <a:endParaRPr lang="en-US" altLang="ko-KR" sz="18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dirty="0" smtClean="0">
                        <a:ln>
                          <a:solidFill>
                            <a:schemeClr val="bg1">
                              <a:alpha val="3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한컴 윤고딕 240" pitchFamily="18" charset="-127"/>
                        <a:ea typeface="한컴 윤고딕 24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ln>
                            <a:solidFill>
                              <a:schemeClr val="bg1">
                                <a:alpha val="3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한컴 윤고딕 240" pitchFamily="18" charset="-127"/>
                          <a:ea typeface="한컴 윤고딕 240" pitchFamily="18" charset="-127"/>
                        </a:rPr>
                        <a:t>Gas Detecting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chemeClr val="bg1"/>
                        </a:solidFill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Image</a:t>
                      </a:r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에서 가스 탐지</a:t>
                      </a:r>
                      <a:endParaRPr lang="en-US" altLang="ko-KR" sz="18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Training </a:t>
                      </a:r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이후 농도 계산</a:t>
                      </a:r>
                      <a:endParaRPr lang="en-US" altLang="ko-KR" sz="1800" baseline="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Gas </a:t>
                      </a:r>
                      <a:r>
                        <a:rPr lang="ko-KR" altLang="en-US" sz="1800" baseline="0" dirty="0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한컴 윤고딕 230" pitchFamily="18" charset="-127"/>
                          <a:ea typeface="한컴 윤고딕 230" pitchFamily="18" charset="-127"/>
                        </a:rPr>
                        <a:t>농도 탐지 결과 전송</a:t>
                      </a:r>
                      <a:endParaRPr lang="en-US" altLang="ko-KR" sz="18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한컴 윤고딕 230" pitchFamily="18" charset="-127"/>
                        <a:ea typeface="한컴 윤고딕 230" pitchFamily="18" charset="-127"/>
                      </a:endParaRPr>
                    </a:p>
                    <a:p>
                      <a:pPr algn="ctr" latinLnBrk="1"/>
                      <a:endParaRPr lang="ko-KR" altLang="en-US" sz="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" name="Picture 2" descr="http://cfile22.uf.tistory.com/image/2635303B5201ED193491E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1815"/>
          <a:stretch/>
        </p:blipFill>
        <p:spPr bwMode="auto">
          <a:xfrm>
            <a:off x="6758270" y="753973"/>
            <a:ext cx="813518" cy="13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78" y="3070727"/>
            <a:ext cx="837236" cy="108438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59" y="4036171"/>
            <a:ext cx="805381" cy="81626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59" y="3652236"/>
            <a:ext cx="805381" cy="387776"/>
          </a:xfrm>
          <a:prstGeom prst="rect">
            <a:avLst/>
          </a:prstGeom>
        </p:spPr>
      </p:pic>
      <p:cxnSp>
        <p:nvCxnSpPr>
          <p:cNvPr id="43" name="직선 화살표 연결선 42"/>
          <p:cNvCxnSpPr/>
          <p:nvPr/>
        </p:nvCxnSpPr>
        <p:spPr>
          <a:xfrm flipH="1">
            <a:off x="4286837" y="2213048"/>
            <a:ext cx="10065" cy="713032"/>
          </a:xfrm>
          <a:prstGeom prst="straightConnector1">
            <a:avLst/>
          </a:prstGeom>
          <a:ln w="38100">
            <a:solidFill>
              <a:srgbClr val="2F558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4291869" y="4248109"/>
            <a:ext cx="10065" cy="713032"/>
          </a:xfrm>
          <a:prstGeom prst="straightConnector1">
            <a:avLst/>
          </a:prstGeom>
          <a:ln w="38100">
            <a:solidFill>
              <a:srgbClr val="2F558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4789746" y="3652236"/>
            <a:ext cx="1620281" cy="640854"/>
          </a:xfrm>
          <a:prstGeom prst="straightConnector1">
            <a:avLst/>
          </a:prstGeom>
          <a:ln w="38100">
            <a:solidFill>
              <a:srgbClr val="2F558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22" y="2442253"/>
            <a:ext cx="967654" cy="967654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>
          <a:xfrm flipV="1">
            <a:off x="4802615" y="2954551"/>
            <a:ext cx="1598707" cy="579281"/>
          </a:xfrm>
          <a:prstGeom prst="straightConnector1">
            <a:avLst/>
          </a:prstGeom>
          <a:ln w="38100">
            <a:solidFill>
              <a:srgbClr val="2F558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26" y="845539"/>
            <a:ext cx="1842362" cy="122977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29" y="789767"/>
            <a:ext cx="834907" cy="834907"/>
          </a:xfrm>
          <a:prstGeom prst="rect">
            <a:avLst/>
          </a:prstGeom>
        </p:spPr>
      </p:pic>
      <p:cxnSp>
        <p:nvCxnSpPr>
          <p:cNvPr id="50" name="직선 화살표 연결선 49"/>
          <p:cNvCxnSpPr/>
          <p:nvPr/>
        </p:nvCxnSpPr>
        <p:spPr>
          <a:xfrm flipH="1">
            <a:off x="4920106" y="1460427"/>
            <a:ext cx="321595" cy="0"/>
          </a:xfrm>
          <a:prstGeom prst="straightConnector1">
            <a:avLst/>
          </a:prstGeom>
          <a:ln w="38100">
            <a:solidFill>
              <a:srgbClr val="2F558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29" y="1578832"/>
            <a:ext cx="943395" cy="70792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06" y="5052120"/>
            <a:ext cx="1624189" cy="113693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44" y="5069202"/>
            <a:ext cx="1731302" cy="11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44396" y="3258305"/>
            <a:ext cx="10349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바이럴 마케팅</a:t>
            </a:r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불신</a:t>
            </a:r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피해가 급증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0419" y="2813922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 소개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88" y="2247718"/>
            <a:ext cx="1436670" cy="14366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98" y="2254070"/>
            <a:ext cx="1430318" cy="14303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56" y="2293613"/>
            <a:ext cx="1326755" cy="132675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89068" y="3795388"/>
            <a:ext cx="2059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2013154037</a:t>
            </a: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컴퓨터공학과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정다비치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48002" y="3795388"/>
            <a:ext cx="2059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2013154025</a:t>
            </a: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컴퓨터공학과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이주호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9778" y="3795388"/>
            <a:ext cx="2059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2014156036</a:t>
            </a: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소프트웨어공학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ko-KR" altLang="en-US" sz="3000" b="1" dirty="0">
                <a:solidFill>
                  <a:srgbClr val="05186B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이원기</a:t>
            </a:r>
            <a:endParaRPr lang="en-US" altLang="ko-KR" sz="3000" b="1" dirty="0">
              <a:solidFill>
                <a:srgbClr val="05186B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1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환경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431932" y="2098294"/>
            <a:ext cx="4146868" cy="38305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46081" y="2098294"/>
            <a:ext cx="4146868" cy="38305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942004" y="1617152"/>
            <a:ext cx="14830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Hardware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06484" y="1617152"/>
            <a:ext cx="1350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Software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0" y="2354630"/>
            <a:ext cx="1714500" cy="171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0" y="2354630"/>
            <a:ext cx="1618479" cy="16184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7" y="3023752"/>
            <a:ext cx="1945825" cy="1945825"/>
          </a:xfrm>
          <a:prstGeom prst="rect">
            <a:avLst/>
          </a:prstGeom>
        </p:spPr>
      </p:pic>
      <p:pic>
        <p:nvPicPr>
          <p:cNvPr id="1026" name="Picture 2" descr="ë¨¸ì ë¬ëì ëí ì´ë¯¸ì§ ê²ìê²°ê³¼">
            <a:extLst>
              <a:ext uri="{FF2B5EF4-FFF2-40B4-BE49-F238E27FC236}">
                <a16:creationId xmlns:a16="http://schemas.microsoft.com/office/drawing/2014/main" id="{C3AB55F0-088F-414A-B4C9-7F9523A43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96" y="4291672"/>
            <a:ext cx="2172939" cy="14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38" y="2471280"/>
            <a:ext cx="1276455" cy="12764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48" y="3747736"/>
            <a:ext cx="1285345" cy="964530"/>
          </a:xfrm>
          <a:prstGeom prst="rect">
            <a:avLst/>
          </a:prstGeom>
        </p:spPr>
      </p:pic>
      <p:pic>
        <p:nvPicPr>
          <p:cNvPr id="30" name="Picture 2" descr="http://cfile22.uf.tistory.com/image/2635303B5201ED193491E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1815"/>
          <a:stretch/>
        </p:blipFill>
        <p:spPr bwMode="auto">
          <a:xfrm>
            <a:off x="3836895" y="4702164"/>
            <a:ext cx="813518" cy="13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Pylepton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" y="1381124"/>
            <a:ext cx="5706289" cy="42797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86594" y="5754051"/>
            <a:ext cx="46687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E</a:t>
            </a:r>
            <a:r>
              <a:rPr lang="ko-KR" altLang="en-US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동 교수연구실에서 찍은 열화상 카메라 사진 예시 화면</a:t>
            </a:r>
            <a:endParaRPr lang="en-US" altLang="ko-KR" sz="15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4046" y="6077216"/>
            <a:ext cx="6088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https://groupgets.com/blog/posts/34-pylepton-overlay-guide-2-0-for-raspbian-pixel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92095" y="3057839"/>
            <a:ext cx="5106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FLIR Lepton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회사에서 만들었으며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맞춤형 열화상 카메라를 </a:t>
            </a:r>
            <a:r>
              <a:rPr lang="en-US" altLang="ko-KR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Pylepton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함수를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픽셀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새로운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Raspbian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Jessie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실행하는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Raspberry Pi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가시적인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 화상 카메라 오버레이를 작동시키는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프로그램이다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Pixel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이전 방법보다 설치 시간을 크게 단축합니다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92096" y="1933578"/>
            <a:ext cx="5106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</a:p>
          <a:p>
            <a:r>
              <a:rPr lang="en-US" altLang="ko-KR" sz="20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Pylepton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39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8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Pylepton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974AED-2434-4EED-9FA6-C5F88412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0759"/>
            <a:ext cx="5153162" cy="3864872"/>
          </a:xfrm>
          <a:prstGeom prst="rect">
            <a:avLst/>
          </a:prstGeom>
        </p:spPr>
      </p:pic>
      <p:pic>
        <p:nvPicPr>
          <p:cNvPr id="17" name="Picture 2" descr="http://192.168.0.8/images/picture020.png">
            <a:extLst>
              <a:ext uri="{FF2B5EF4-FFF2-40B4-BE49-F238E27FC236}">
                <a16:creationId xmlns:a16="http://schemas.microsoft.com/office/drawing/2014/main" id="{70AD7E23-E299-427B-8728-B79A0FF79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21" y="1995805"/>
            <a:ext cx="5222240" cy="39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6204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PICamera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26232" y="5591212"/>
            <a:ext cx="38367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PICamera</a:t>
            </a:r>
            <a:r>
              <a:rPr lang="en-US" altLang="ko-KR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관련 카메라 사진 예시</a:t>
            </a:r>
            <a:endParaRPr lang="en-US" altLang="ko-KR" sz="15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92095" y="3057839"/>
            <a:ext cx="51069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설명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Camera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640x480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해상도로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라즈베리파이에서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실시간으로 촬영하는 영상을 볼 수 있도록 한다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Camera.resolution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(640,480)</a:t>
            </a:r>
          </a:p>
          <a:p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Camera.start_preview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</a:p>
          <a:p>
            <a:endParaRPr lang="en-US" altLang="ko-KR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예외처리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Camera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실행 되던 안되던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92096" y="1933578"/>
            <a:ext cx="5106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PICamera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" y="1739159"/>
            <a:ext cx="5706289" cy="36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6204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PICamera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0765" y="5227957"/>
            <a:ext cx="38735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Image MySQL </a:t>
            </a:r>
            <a:r>
              <a:rPr lang="ko-KR" altLang="en-US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업로드 후</a:t>
            </a:r>
            <a:r>
              <a:rPr lang="en-US" altLang="ko-KR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5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en-US" altLang="ko-KR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5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endParaRPr lang="en-US" altLang="ko-KR" sz="15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92095" y="3057839"/>
            <a:ext cx="5106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캡쳐한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MySQL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서버와 연동해 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업로드하고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내용은 </a:t>
            </a:r>
            <a:r>
              <a:rPr lang="en-US" altLang="ko-KR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통해서 확인 가능</a:t>
            </a:r>
            <a:endParaRPr lang="en-US" altLang="ko-KR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92096" y="1933578"/>
            <a:ext cx="5106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프로그램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379F1C-05BA-41CE-83E8-A3079D73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67" y="1833144"/>
            <a:ext cx="6069478" cy="32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6204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서버 저장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F87AAF-9869-4823-8A9F-ABDCE4E6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84" y="1457652"/>
            <a:ext cx="6962775" cy="1905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35E58A-C043-4164-AC76-6B7C42249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374"/>
          <a:stretch/>
        </p:blipFill>
        <p:spPr>
          <a:xfrm>
            <a:off x="4457799" y="3508734"/>
            <a:ext cx="2306782" cy="22764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4DF9F1-16AB-48D7-8692-F4D3DBC02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46"/>
          <a:stretch/>
        </p:blipFill>
        <p:spPr>
          <a:xfrm>
            <a:off x="602509" y="1457652"/>
            <a:ext cx="3942675" cy="46972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F5E697-6A0A-4913-AA3F-AB4C8E8B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009" y="3282154"/>
            <a:ext cx="5397423" cy="272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 B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사양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" name="Picture 2" descr="íì¼:external/www.raspberrypi.org/pi3.jpg">
            <a:extLst>
              <a:ext uri="{FF2B5EF4-FFF2-40B4-BE49-F238E27FC236}">
                <a16:creationId xmlns:a16="http://schemas.microsoft.com/office/drawing/2014/main" id="{EC4252D5-6402-48D8-955C-35248A53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0" y="1593461"/>
            <a:ext cx="5681766" cy="37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A29B8E1A-4075-4D39-B0B9-FE801F8FD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991255"/>
              </p:ext>
            </p:extLst>
          </p:nvPr>
        </p:nvGraphicFramePr>
        <p:xfrm>
          <a:off x="6651728" y="1725599"/>
          <a:ext cx="498348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272">
                  <a:extLst>
                    <a:ext uri="{9D8B030D-6E8A-4147-A177-3AD203B41FA5}">
                      <a16:colId xmlns:a16="http://schemas.microsoft.com/office/drawing/2014/main" val="2768618401"/>
                    </a:ext>
                  </a:extLst>
                </a:gridCol>
                <a:gridCol w="3253210">
                  <a:extLst>
                    <a:ext uri="{9D8B030D-6E8A-4147-A177-3AD203B41FA5}">
                      <a16:colId xmlns:a16="http://schemas.microsoft.com/office/drawing/2014/main" val="2364740345"/>
                    </a:ext>
                  </a:extLst>
                </a:gridCol>
              </a:tblGrid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SoC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BCM2837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6615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Qu0ad Cortex A53 @ 1.2GHz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421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Instruction set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ARMv8-A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16408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400MHz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VideoCore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IV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17065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1GB SDRAM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4371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Ethernet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Micro-SD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44100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Wireless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802.11n/Bluetooth 4.0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79065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Video Output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HDMI/Composite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956958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Audio Output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HDMI/Headphone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12502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GPIO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1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열화상 카메라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KIT 13233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사양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29B8E1A-4075-4D39-B0B9-FE801F8FD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466737"/>
              </p:ext>
            </p:extLst>
          </p:nvPr>
        </p:nvGraphicFramePr>
        <p:xfrm>
          <a:off x="6346928" y="2021191"/>
          <a:ext cx="4945803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593">
                  <a:extLst>
                    <a:ext uri="{9D8B030D-6E8A-4147-A177-3AD203B41FA5}">
                      <a16:colId xmlns:a16="http://schemas.microsoft.com/office/drawing/2014/main" val="2768618401"/>
                    </a:ext>
                  </a:extLst>
                </a:gridCol>
                <a:gridCol w="3253210">
                  <a:extLst>
                    <a:ext uri="{9D8B030D-6E8A-4147-A177-3AD203B41FA5}">
                      <a16:colId xmlns:a16="http://schemas.microsoft.com/office/drawing/2014/main" val="2364740345"/>
                    </a:ext>
                  </a:extLst>
                </a:gridCol>
              </a:tblGrid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LWIR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6615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Wavelength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8 to 14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μm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421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Sensitivity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&lt;50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mK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16408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Resolution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b="0" dirty="0">
                          <a:solidFill>
                            <a:schemeClr val="tx1"/>
                          </a:solidFill>
                        </a:rPr>
                        <a:t>80 (h) × 60 (v) active pixels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117065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Interfaces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MIPI and SPI video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4371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&lt; 160 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mW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over full temperature range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441000"/>
                  </a:ext>
                </a:extLst>
              </a:tr>
              <a:tr h="308934">
                <a:tc>
                  <a:txBody>
                    <a:bodyPr/>
                    <a:lstStyle/>
                    <a:p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 </a:t>
                      </a:r>
                      <a:r>
                        <a:rPr lang="en-US" altLang="ko-K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mW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279065"/>
                  </a:ext>
                </a:extLst>
              </a:tr>
            </a:tbl>
          </a:graphicData>
        </a:graphic>
      </p:graphicFrame>
      <p:sp>
        <p:nvSpPr>
          <p:cNvPr id="14" name="AutoShape 2" descr="ëë°ì´ì¤ë§í¸ì¤ì¿¨ì¡´ &gt; ì¼ìê´ë ¨ &gt; ì ì¸ì  ì¼ì ëª¨ëSparkfunFLiR Dev Kit  [KIT-13233]">
            <a:extLst>
              <a:ext uri="{FF2B5EF4-FFF2-40B4-BE49-F238E27FC236}">
                <a16:creationId xmlns:a16="http://schemas.microsoft.com/office/drawing/2014/main" id="{F102D0E8-C6A7-43D4-AA99-AE83302BF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83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Picture 4" descr="https://www.devicemart.co.kr/data/collect_img/kind_0/fogoods/large/1278083.jpg?1556037032610">
            <a:extLst>
              <a:ext uri="{FF2B5EF4-FFF2-40B4-BE49-F238E27FC236}">
                <a16:creationId xmlns:a16="http://schemas.microsoft.com/office/drawing/2014/main" id="{0497D0E4-BEDD-4B05-B576-B790FBEF7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" t="9886" r="6424" b="10632"/>
          <a:stretch/>
        </p:blipFill>
        <p:spPr bwMode="auto">
          <a:xfrm>
            <a:off x="731523" y="2021191"/>
            <a:ext cx="4983482" cy="34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센서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ADS 1115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사양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AutoShape 2" descr="ëë°ì´ì¤ë§í¸ì¤ì¿¨ì¡´ &gt; ì¼ìê´ë ¨ &gt; ì ì¸ì  ì¼ì ëª¨ëSparkfunFLiR Dev Kit  [KIT-13233]">
            <a:extLst>
              <a:ext uri="{FF2B5EF4-FFF2-40B4-BE49-F238E27FC236}">
                <a16:creationId xmlns:a16="http://schemas.microsoft.com/office/drawing/2014/main" id="{F102D0E8-C6A7-43D4-AA99-AE83302BF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383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619871"/>
            <a:ext cx="5219700" cy="3911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63097"/>
            <a:ext cx="5882757" cy="2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열화상 카메라 회로도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AB6C813-1E2A-4ABF-9F8C-C954CDB8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83" y="1859465"/>
            <a:ext cx="4838700" cy="3781425"/>
          </a:xfrm>
          <a:prstGeom prst="rect">
            <a:avLst/>
          </a:prstGeom>
        </p:spPr>
      </p:pic>
      <p:pic>
        <p:nvPicPr>
          <p:cNvPr id="29" name="Picture 4" descr="https://4.bp.blogspot.com/-r4s5CoCgzdg/V8vfQJg1f5I/AAAAAAABTBo/YVU-ItnERSQvuI4R1zpZ0FLlA_DuXHpWwCLcB/s1600/raspberrypi3.png">
            <a:extLst>
              <a:ext uri="{FF2B5EF4-FFF2-40B4-BE49-F238E27FC236}">
                <a16:creationId xmlns:a16="http://schemas.microsoft.com/office/drawing/2014/main" id="{29034B46-1F66-4035-84F8-0B6E0D08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1" y="2237644"/>
            <a:ext cx="6287106" cy="419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연결선: 꺾임 6">
            <a:extLst>
              <a:ext uri="{FF2B5EF4-FFF2-40B4-BE49-F238E27FC236}">
                <a16:creationId xmlns:a16="http://schemas.microsoft.com/office/drawing/2014/main" id="{78A535AF-12E2-436A-8198-9F2ACBDAC278}"/>
              </a:ext>
            </a:extLst>
          </p:cNvPr>
          <p:cNvCxnSpPr>
            <a:cxnSpLocks/>
          </p:cNvCxnSpPr>
          <p:nvPr/>
        </p:nvCxnSpPr>
        <p:spPr>
          <a:xfrm>
            <a:off x="1233065" y="2707746"/>
            <a:ext cx="7215703" cy="1955530"/>
          </a:xfrm>
          <a:prstGeom prst="bentConnector3">
            <a:avLst>
              <a:gd name="adj1" fmla="val -220"/>
            </a:avLst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23">
            <a:extLst>
              <a:ext uri="{FF2B5EF4-FFF2-40B4-BE49-F238E27FC236}">
                <a16:creationId xmlns:a16="http://schemas.microsoft.com/office/drawing/2014/main" id="{C3677F86-7158-4543-B0CC-1099D29D6E32}"/>
              </a:ext>
            </a:extLst>
          </p:cNvPr>
          <p:cNvCxnSpPr>
            <a:cxnSpLocks/>
          </p:cNvCxnSpPr>
          <p:nvPr/>
        </p:nvCxnSpPr>
        <p:spPr>
          <a:xfrm>
            <a:off x="1389237" y="2707746"/>
            <a:ext cx="7048881" cy="2286896"/>
          </a:xfrm>
          <a:prstGeom prst="bentConnector3">
            <a:avLst>
              <a:gd name="adj1" fmla="val 33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24">
            <a:extLst>
              <a:ext uri="{FF2B5EF4-FFF2-40B4-BE49-F238E27FC236}">
                <a16:creationId xmlns:a16="http://schemas.microsoft.com/office/drawing/2014/main" id="{B0D80432-5488-49BA-B176-8EF030B55D17}"/>
              </a:ext>
            </a:extLst>
          </p:cNvPr>
          <p:cNvCxnSpPr>
            <a:cxnSpLocks/>
          </p:cNvCxnSpPr>
          <p:nvPr/>
        </p:nvCxnSpPr>
        <p:spPr>
          <a:xfrm>
            <a:off x="1066243" y="2707746"/>
            <a:ext cx="7382525" cy="1624013"/>
          </a:xfrm>
          <a:prstGeom prst="bentConnector3">
            <a:avLst>
              <a:gd name="adj1" fmla="val 227"/>
            </a:avLst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1">
            <a:extLst>
              <a:ext uri="{FF2B5EF4-FFF2-40B4-BE49-F238E27FC236}">
                <a16:creationId xmlns:a16="http://schemas.microsoft.com/office/drawing/2014/main" id="{EC17D4F6-AAF8-4140-A387-BBC27AC0F733}"/>
              </a:ext>
            </a:extLst>
          </p:cNvPr>
          <p:cNvCxnSpPr>
            <a:cxnSpLocks/>
          </p:cNvCxnSpPr>
          <p:nvPr/>
        </p:nvCxnSpPr>
        <p:spPr>
          <a:xfrm>
            <a:off x="1412453" y="2101356"/>
            <a:ext cx="6867946" cy="1927017"/>
          </a:xfrm>
          <a:prstGeom prst="bentConnector3">
            <a:avLst>
              <a:gd name="adj1" fmla="val -163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7">
            <a:extLst>
              <a:ext uri="{FF2B5EF4-FFF2-40B4-BE49-F238E27FC236}">
                <a16:creationId xmlns:a16="http://schemas.microsoft.com/office/drawing/2014/main" id="{F47B5DF6-E64E-4A8B-B6EB-09C8ACCA9116}"/>
              </a:ext>
            </a:extLst>
          </p:cNvPr>
          <p:cNvCxnSpPr>
            <a:cxnSpLocks/>
          </p:cNvCxnSpPr>
          <p:nvPr/>
        </p:nvCxnSpPr>
        <p:spPr>
          <a:xfrm>
            <a:off x="2861175" y="2044811"/>
            <a:ext cx="5266825" cy="77247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41">
            <a:extLst>
              <a:ext uri="{FF2B5EF4-FFF2-40B4-BE49-F238E27FC236}">
                <a16:creationId xmlns:a16="http://schemas.microsoft.com/office/drawing/2014/main" id="{90A8CDED-513B-4709-8AFC-F61AE8C38F5D}"/>
              </a:ext>
            </a:extLst>
          </p:cNvPr>
          <p:cNvCxnSpPr>
            <a:cxnSpLocks/>
          </p:cNvCxnSpPr>
          <p:nvPr/>
        </p:nvCxnSpPr>
        <p:spPr>
          <a:xfrm>
            <a:off x="2556377" y="2707746"/>
            <a:ext cx="5571623" cy="372853"/>
          </a:xfrm>
          <a:prstGeom prst="bentConnector3">
            <a:avLst>
              <a:gd name="adj1" fmla="val 765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44">
            <a:extLst>
              <a:ext uri="{FF2B5EF4-FFF2-40B4-BE49-F238E27FC236}">
                <a16:creationId xmlns:a16="http://schemas.microsoft.com/office/drawing/2014/main" id="{C5E83F84-BC71-4E0B-97AA-900BCDF637CC}"/>
              </a:ext>
            </a:extLst>
          </p:cNvPr>
          <p:cNvCxnSpPr>
            <a:cxnSpLocks/>
          </p:cNvCxnSpPr>
          <p:nvPr/>
        </p:nvCxnSpPr>
        <p:spPr>
          <a:xfrm>
            <a:off x="2708776" y="2707746"/>
            <a:ext cx="5419224" cy="715925"/>
          </a:xfrm>
          <a:prstGeom prst="bentConnector3">
            <a:avLst>
              <a:gd name="adj1" fmla="val 630"/>
            </a:avLst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47">
            <a:extLst>
              <a:ext uri="{FF2B5EF4-FFF2-40B4-BE49-F238E27FC236}">
                <a16:creationId xmlns:a16="http://schemas.microsoft.com/office/drawing/2014/main" id="{954325AF-F0D0-4BED-8911-1A9A926F12F8}"/>
              </a:ext>
            </a:extLst>
          </p:cNvPr>
          <p:cNvCxnSpPr>
            <a:cxnSpLocks/>
          </p:cNvCxnSpPr>
          <p:nvPr/>
        </p:nvCxnSpPr>
        <p:spPr>
          <a:xfrm>
            <a:off x="2861175" y="2707746"/>
            <a:ext cx="5419224" cy="1042431"/>
          </a:xfrm>
          <a:prstGeom prst="bentConnector3">
            <a:avLst>
              <a:gd name="adj1" fmla="val 943"/>
            </a:avLst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51">
            <a:extLst>
              <a:ext uri="{FF2B5EF4-FFF2-40B4-BE49-F238E27FC236}">
                <a16:creationId xmlns:a16="http://schemas.microsoft.com/office/drawing/2014/main" id="{1109A5D6-082E-4CBD-A49A-E6CB6C973C18}"/>
              </a:ext>
            </a:extLst>
          </p:cNvPr>
          <p:cNvCxnSpPr>
            <a:cxnSpLocks/>
          </p:cNvCxnSpPr>
          <p:nvPr/>
        </p:nvCxnSpPr>
        <p:spPr>
          <a:xfrm rot="5400000">
            <a:off x="2630164" y="2278934"/>
            <a:ext cx="508588" cy="12700"/>
          </a:xfrm>
          <a:prstGeom prst="bentConnector3">
            <a:avLst>
              <a:gd name="adj1" fmla="val 96613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56">
            <a:extLst>
              <a:ext uri="{FF2B5EF4-FFF2-40B4-BE49-F238E27FC236}">
                <a16:creationId xmlns:a16="http://schemas.microsoft.com/office/drawing/2014/main" id="{C2A5DB3E-FAB8-4E68-BF2D-240E671640F3}"/>
              </a:ext>
            </a:extLst>
          </p:cNvPr>
          <p:cNvCxnSpPr>
            <a:cxnSpLocks/>
          </p:cNvCxnSpPr>
          <p:nvPr/>
        </p:nvCxnSpPr>
        <p:spPr>
          <a:xfrm rot="5400000">
            <a:off x="1125950" y="2294398"/>
            <a:ext cx="508588" cy="12700"/>
          </a:xfrm>
          <a:prstGeom prst="bentConnector3">
            <a:avLst>
              <a:gd name="adj1" fmla="val 9661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67750" y="2977662"/>
            <a:ext cx="11502974" cy="1230265"/>
          </a:xfrm>
          <a:prstGeom prst="rect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44396" y="3258305"/>
            <a:ext cx="10349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매년 심각한 문제가 되고 있는 가스 누출 사고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0419" y="2813922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8400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센서 회로도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92" y="1485378"/>
            <a:ext cx="8350815" cy="50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유스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케이스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A1E933-8677-4DBD-836A-8C314D31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41" y="1301217"/>
            <a:ext cx="4095784" cy="2197216"/>
          </a:xfrm>
          <a:prstGeom prst="rect">
            <a:avLst/>
          </a:prstGeom>
        </p:spPr>
      </p:pic>
      <p:pic>
        <p:nvPicPr>
          <p:cNvPr id="13" name="Picture 4" descr="localhostì ëí ì´ë¯¸ì§ ê²ìê²°ê³¼">
            <a:extLst>
              <a:ext uri="{FF2B5EF4-FFF2-40B4-BE49-F238E27FC236}">
                <a16:creationId xmlns:a16="http://schemas.microsoft.com/office/drawing/2014/main" id="{80698B08-1F36-4329-8A9B-E97DAD8BA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6" r="22523"/>
          <a:stretch/>
        </p:blipFill>
        <p:spPr bwMode="auto">
          <a:xfrm>
            <a:off x="3991993" y="1586775"/>
            <a:ext cx="2104007" cy="191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ìëì´ë¸">
            <a:extLst>
              <a:ext uri="{FF2B5EF4-FFF2-40B4-BE49-F238E27FC236}">
                <a16:creationId xmlns:a16="http://schemas.microsoft.com/office/drawing/2014/main" id="{DE17796D-FDDF-4FEF-9235-65FC23A8C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14021" r="17029" b="10684"/>
          <a:stretch/>
        </p:blipFill>
        <p:spPr bwMode="auto">
          <a:xfrm>
            <a:off x="461830" y="1659975"/>
            <a:ext cx="1564402" cy="18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dbì ëí ì´ë¯¸ì§ ê²ìê²°ê³¼">
            <a:extLst>
              <a:ext uri="{FF2B5EF4-FFF2-40B4-BE49-F238E27FC236}">
                <a16:creationId xmlns:a16="http://schemas.microsoft.com/office/drawing/2014/main" id="{B3B40DE7-DDC7-4C61-A99C-5877B6AF2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23" y="5411025"/>
            <a:ext cx="2643254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H="1">
            <a:off x="1969776" y="2294579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234582" y="2329106"/>
            <a:ext cx="1428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사진 업로드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6143723" y="2294580"/>
            <a:ext cx="1553058" cy="0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268184" y="2329106"/>
            <a:ext cx="14285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DB Sync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943350" y="3999239"/>
            <a:ext cx="5279" cy="1064170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065419" y="4331269"/>
            <a:ext cx="11995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사진 저장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6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7744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카메라 모듈 및 코드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579402-632E-407A-AB49-9563E3D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" y="2247581"/>
            <a:ext cx="6324600" cy="38195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836FC4-7AEB-4720-98D9-777C605F0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70" y="1745613"/>
            <a:ext cx="534924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0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Detection]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2095" y="2963680"/>
            <a:ext cx="51069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VGG-19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ImageNet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데이터베이스의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백만 개가 넘는 이미지에 대해 훈련된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컨벌루션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신경망이다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네트워크에는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계층이 있으며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이미지를 키보드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마우스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연필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동물 등 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1,000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사물 범주로 분류할 수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결과 이 네트워크는 다양한 이미지를 대표하는 다양한 특징을 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VGG-19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연기 부분만 추출 가능했다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92096" y="1933578"/>
            <a:ext cx="5106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VGG-19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" y="1933578"/>
            <a:ext cx="5715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Detection]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92095" y="2963680"/>
            <a:ext cx="5106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케라스는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파이썬으로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작성된 오픈 소스 신경망 라이브러리이다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MXNet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Deeplearning4j,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텐서플로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Microsoft Cognitive Toolkit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Theano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위에서 수행할 수 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프로그램을 사용해서 </a:t>
            </a:r>
            <a:r>
              <a:rPr lang="ko-KR" altLang="en-US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머신러닝을</a:t>
            </a:r>
            <a:r>
              <a:rPr lang="ko-KR" altLang="en-US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학습했다</a:t>
            </a:r>
            <a:r>
              <a:rPr lang="en-US" altLang="ko-KR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92096" y="1933578"/>
            <a:ext cx="5106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Keras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2233320"/>
            <a:ext cx="6180811" cy="24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Detection Flow]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4" y="1231434"/>
            <a:ext cx="9754961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9686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Detection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Dataset – 1200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01" y="1265962"/>
            <a:ext cx="6669001" cy="56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Detection]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33718"/>
            <a:ext cx="10058400" cy="19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Detection]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65" y="1231434"/>
            <a:ext cx="4428699" cy="31000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64" y="1306278"/>
            <a:ext cx="4409787" cy="28523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79" y="4331522"/>
            <a:ext cx="3708185" cy="25941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87" y="4331522"/>
            <a:ext cx="3626190" cy="25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Clustering]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55169" y="1381124"/>
            <a:ext cx="692656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GAS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landmark Embedding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356993" y="1878468"/>
            <a:ext cx="808046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Raw data (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원시 데이터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컴퓨터가 생성한 숫자 값의 목록으로 축소</a:t>
            </a:r>
            <a:endParaRPr lang="en-US" altLang="ko-KR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차원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 </a:t>
            </a:r>
            <a:r>
              <a:rPr lang="ko-KR" altLang="en-US" sz="16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</a:t>
            </a:r>
            <a:r>
              <a:rPr lang="ko-KR" altLang="en-US" sz="16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 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128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측정 값을 얻는다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93" y="2752049"/>
            <a:ext cx="7600408" cy="37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90153" y="4960585"/>
            <a:ext cx="49591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http://www.rapportian.com/news/articleView.html?idxno=16121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385279"/>
            <a:ext cx="59266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빙그레 공장에서 누출된 암모니아 가스는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압축식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냉동기의 냉매로 이용되는 무수 암모니아로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호흡시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질식을 일으킬 수 있으며 심할 경우 화상을 입을 수도 있다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가스에 노출되면 눈과 피부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점막 등을 심하게 자극하고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피부 접촉 시 </a:t>
            </a:r>
            <a:r>
              <a:rPr lang="ko-KR" altLang="en-US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홍반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통증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부식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수종 등의 증상을 일으킬 수 있다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암모니아 가스가 인체에 미치는 영향은 그 농도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(ppm)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접촉 시간에 따라 달라지며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적용할 수 있는 해독제는 별도로 없다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위와 같이 고농도의 유해가스는 누출되었을 시에 인체에 치명적이기 때문에 누출의 범위와 위치를 정확하게 아는 것이 중요하다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1867" y="1417763"/>
            <a:ext cx="64024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 누출 사고 사례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</a:p>
          <a:p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빙그레공장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폭발사고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… 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암모니아 가스 </a:t>
            </a:r>
            <a:r>
              <a:rPr lang="ko-KR" altLang="en-US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노출시</a:t>
            </a: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인체 영향은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http://www.rapportian.com/news/photo/201402/16121_13147_1617.jpg">
            <a:extLst>
              <a:ext uri="{FF2B5EF4-FFF2-40B4-BE49-F238E27FC236}">
                <a16:creationId xmlns:a16="http://schemas.microsoft.com/office/drawing/2014/main" id="{A9E43BF3-4A60-4BC6-9F27-44970ADC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1" y="2125649"/>
            <a:ext cx="4786538" cy="268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Clustering]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4857" y="1381124"/>
            <a:ext cx="692656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Clustering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06681" y="1806653"/>
            <a:ext cx="808046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노이즈가 있는 애플리케이션을 위한 밀도에 근거한 공간적인 군집화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줄임 말</a:t>
            </a:r>
            <a:endParaRPr lang="en-US" altLang="ko-KR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04857" y="2304322"/>
            <a:ext cx="692656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(3)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DBSCAN Clustering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06681" y="2752049"/>
            <a:ext cx="808046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기반으로 한 군집화 알고리즘</a:t>
            </a:r>
            <a:endParaRPr lang="en-US" altLang="ko-KR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35" y="3257376"/>
            <a:ext cx="3360373" cy="32500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90" y="3227520"/>
            <a:ext cx="2910425" cy="32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6051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SW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[Gas Clustering]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20814" y="1335405"/>
            <a:ext cx="692656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(4)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DBSCAN Clustering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22638" y="1760934"/>
            <a:ext cx="8848547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KNN, K-mean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등과 같은 군집간의 거리를 이용하는 것과 달리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DBSCAN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밀도 기반이다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594" indent="-228594">
              <a:buFontTx/>
              <a:buChar char="-"/>
            </a:pP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DBSCAN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분류해야 하는 사람의 수를 모를 때 적합한 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Clustering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방식이다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594" indent="-228594"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클러스터의 밀도에 따라서 연결하기 때문에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기하학적인 모양을 갖는 군집도 잘 찾을 수 있다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594" indent="-228594">
              <a:buFontTx/>
              <a:buChar char="-"/>
            </a:pP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특징 때문에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동떨어진 데이터의 처리에 대한 높은 성능을 보이며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Noise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강하다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92" y="3211657"/>
            <a:ext cx="3360373" cy="32500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65" y="4268284"/>
            <a:ext cx="3083312" cy="11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4541" y="6140368"/>
            <a:ext cx="5822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https://github.com/davichiar/DVCKPUCapstone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36" y="1465498"/>
            <a:ext cx="7980727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3" y="1154907"/>
            <a:ext cx="9615488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65" y="1676669"/>
            <a:ext cx="10002353" cy="44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15196" y="2189354"/>
            <a:ext cx="817863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문제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기업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연계형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종합설계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Code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외부 공개 금지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Private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유료결제 서비스 필요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혹은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OR </a:t>
            </a:r>
            <a:r>
              <a:rPr lang="en-US" altLang="ko-KR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BitBucket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서비스 필요</a:t>
            </a:r>
            <a:endParaRPr lang="ko-KR" altLang="en-US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6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63" y="1370838"/>
            <a:ext cx="7588250" cy="48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65253" y="1993411"/>
            <a:ext cx="817863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2019.01.15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일부로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Private</a:t>
            </a:r>
          </a:p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전면 무료 서비스 전환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팀원포함 총 </a:t>
            </a:r>
            <a:r>
              <a:rPr lang="en-US" altLang="ko-KR" sz="3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명까지 초대 가능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교수님까지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Private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문서 공개용으로 </a:t>
            </a:r>
            <a:r>
              <a:rPr lang="en-US" altLang="ko-KR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Pubilc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서비스 이원화</a:t>
            </a:r>
            <a:endParaRPr lang="ko-KR" altLang="en-US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6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67" y="1254532"/>
            <a:ext cx="6654690" cy="53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-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9" y="1254532"/>
            <a:ext cx="7082701" cy="538422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85210" y="1438267"/>
            <a:ext cx="421384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github.com/davichiar/2019_GDKPU_Public</a:t>
            </a: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https://github.com/davichiar/2019_GDKPU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 Public, Private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두개 계정 운영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정다비치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: davichiar</a:t>
            </a: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이주호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: melonia</a:t>
            </a: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이원기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: shkuei773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9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</a:t>
            </a:r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배경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1744" y="4999534"/>
            <a:ext cx="42418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http://m.nocutnews.co.kr/news/4339386#_enliple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621867" y="2968209"/>
            <a:ext cx="59266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유출된 가스의 성분 파악이 늦어지면서 대피 명령 등 후속조치를 재때 내리지 못했다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소방관계자는 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 탱크에서 바로 누출됐다면 어떤 물질인지를 알기때문에 바로 대처가 가능한데 누출된 가스가 어떤 성분인지를 몰라 이를 확인하느라 조치가 늦어졌다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</a:t>
            </a:r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 밝혔다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누출된 가스의 성분을 확인하지 못하여 대응이 늦어질 수도 있다</a:t>
            </a:r>
            <a:r>
              <a:rPr lang="en-US" altLang="ko-KR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621867" y="2000693"/>
            <a:ext cx="62088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가스 누출 사고 사례 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2]</a:t>
            </a:r>
          </a:p>
          <a:p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대구 염소가스 누출사고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…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늑장대처 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화 키워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556789" y="1028700"/>
            <a:ext cx="16811573" cy="63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Picture 2" descr="http://file2.nocutnews.co.kr/newsroom/image/2014/12/11/20141211153919271367.jpg">
            <a:extLst>
              <a:ext uri="{FF2B5EF4-FFF2-40B4-BE49-F238E27FC236}">
                <a16:creationId xmlns:a16="http://schemas.microsoft.com/office/drawing/2014/main" id="{1E65955C-C354-466D-BB55-23409D213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/>
          <a:stretch/>
        </p:blipFill>
        <p:spPr bwMode="auto">
          <a:xfrm>
            <a:off x="461744" y="2106602"/>
            <a:ext cx="4978160" cy="278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37436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8321" y="3262640"/>
            <a:ext cx="3295357" cy="523220"/>
          </a:xfrm>
          <a:prstGeom prst="rect">
            <a:avLst/>
          </a:prstGeom>
          <a:solidFill>
            <a:srgbClr val="0518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방법</a:t>
            </a:r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일정 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8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34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방법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32" y="1486768"/>
            <a:ext cx="829127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34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데모 환경 설계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07" y="1265962"/>
            <a:ext cx="8291279" cy="1871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07" y="3311754"/>
            <a:ext cx="8291279" cy="3432345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3193789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34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종합설계 수행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28" y="1265962"/>
            <a:ext cx="5925892" cy="51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44396" y="3258305"/>
            <a:ext cx="10349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바이럴 마케팅</a:t>
            </a:r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불신</a:t>
            </a:r>
            <a:r>
              <a:rPr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피해가 급증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0419" y="2813922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역할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aphicFrame>
        <p:nvGraphicFramePr>
          <p:cNvPr id="25" name="Group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359788"/>
              </p:ext>
            </p:extLst>
          </p:nvPr>
        </p:nvGraphicFramePr>
        <p:xfrm>
          <a:off x="1928495" y="1509844"/>
          <a:ext cx="8648065" cy="4912693"/>
        </p:xfrm>
        <a:graphic>
          <a:graphicData uri="http://schemas.openxmlformats.org/drawingml/2006/table">
            <a:tbl>
              <a:tblPr/>
              <a:tblGrid>
                <a:gridCol w="118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8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669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7316" marR="117316" marT="60995" marB="609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정다비치</a:t>
                      </a:r>
                    </a:p>
                  </a:txBody>
                  <a:tcPr marL="117316" marR="117316" marT="60995" marB="60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이주호</a:t>
                      </a:r>
                    </a:p>
                  </a:txBody>
                  <a:tcPr marL="117316" marR="117316" marT="60995" marB="60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이원기</a:t>
                      </a:r>
                    </a:p>
                  </a:txBody>
                  <a:tcPr marL="117316" marR="117316" marT="60995" marB="6099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95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자료수집</a:t>
                      </a:r>
                    </a:p>
                  </a:txBody>
                  <a:tcPr marL="117316" marR="117316" marT="60995" marB="609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가스누출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Python AI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 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연결 모듈 구축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HW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 자료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 데이터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95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      계</a:t>
                      </a:r>
                    </a:p>
                  </a:txBody>
                  <a:tcPr marL="117316" marR="117316" marT="60995" marB="609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Python, AI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 가공 설계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등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HW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321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      현</a:t>
                      </a:r>
                    </a:p>
                  </a:txBody>
                  <a:tcPr marL="117316" marR="117316" marT="60995" marB="609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Python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이용한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제어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환경 설정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사용한 가스누출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데이터 수집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가공</a:t>
                      </a:r>
                      <a:endParaRPr kumimoji="1" lang="en-US" altLang="ko-KR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HW, SW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연결 모듈 구축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HW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HW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구축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883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테스트</a:t>
                      </a:r>
                    </a:p>
                  </a:txBody>
                  <a:tcPr marL="117316" marR="117316" marT="60995" marB="60995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RPI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장비 </a:t>
                      </a: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작동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제어 테스트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가스 누출 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AI 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작동</a:t>
                      </a: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제어 테스트</a:t>
                      </a:r>
                      <a:endParaRPr kumimoji="1" lang="ko-KR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통합테스트 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kumimoji="1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유지보수</a:t>
                      </a:r>
                    </a:p>
                  </a:txBody>
                  <a:tcPr marL="117316" marR="117316" marT="60995" marB="6099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2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02900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16CD55D9-D0D1-46AB-A5E9-4A7301F1C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88165"/>
              </p:ext>
            </p:extLst>
          </p:nvPr>
        </p:nvGraphicFramePr>
        <p:xfrm>
          <a:off x="1233065" y="1891664"/>
          <a:ext cx="9754929" cy="3432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164">
                  <a:extLst>
                    <a:ext uri="{9D8B030D-6E8A-4147-A177-3AD203B41FA5}">
                      <a16:colId xmlns:a16="http://schemas.microsoft.com/office/drawing/2014/main" val="479041153"/>
                    </a:ext>
                  </a:extLst>
                </a:gridCol>
                <a:gridCol w="3142084">
                  <a:extLst>
                    <a:ext uri="{9D8B030D-6E8A-4147-A177-3AD203B41FA5}">
                      <a16:colId xmlns:a16="http://schemas.microsoft.com/office/drawing/2014/main" val="4245168003"/>
                    </a:ext>
                  </a:extLst>
                </a:gridCol>
                <a:gridCol w="2298681">
                  <a:extLst>
                    <a:ext uri="{9D8B030D-6E8A-4147-A177-3AD203B41FA5}">
                      <a16:colId xmlns:a16="http://schemas.microsoft.com/office/drawing/2014/main" val="627312822"/>
                    </a:ext>
                  </a:extLst>
                </a:gridCol>
              </a:tblGrid>
              <a:tr h="57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작업일수</a:t>
                      </a:r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4590135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 런칭 테스트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03-04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중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538294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 및 데모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04-05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중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47064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문서화 및 발표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07-08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중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731559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논문 발표 및 산업기술대전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08-09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중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75428"/>
                  </a:ext>
                </a:extLst>
              </a:tr>
              <a:tr h="572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졸업작품 최종 보고서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09-10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중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60</a:t>
                      </a:r>
                      <a:r>
                        <a:rPr lang="ko-KR" altLang="en-US" sz="2600" b="1" smtClean="0">
                          <a:ln>
                            <a:solidFill>
                              <a:schemeClr val="tx1">
                                <a:lumMod val="75000"/>
                                <a:lumOff val="25000"/>
                                <a:alpha val="30000"/>
                              </a:schemeClr>
                            </a:solidFill>
                          </a:ln>
                          <a:solidFill>
                            <a:srgbClr val="05186B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2600"/>
                    </a:p>
                  </a:txBody>
                  <a:tcPr marL="99224" marR="99224" marT="49612" marB="49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72806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종합설계 수행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2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향후 활용 방안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38" y="1926776"/>
            <a:ext cx="10397225" cy="34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37436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923" y="3262640"/>
            <a:ext cx="2133601" cy="523220"/>
          </a:xfrm>
          <a:prstGeom prst="rect">
            <a:avLst/>
          </a:prstGeom>
          <a:solidFill>
            <a:srgbClr val="0518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문헌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참고 문헌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62338" y="5783101"/>
            <a:ext cx="5547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누출 가스 확산 모사를 위한 센서 데이터 수집 </a:t>
            </a:r>
            <a:r>
              <a:rPr lang="ko-KR" altLang="en-US" sz="20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22" y="1619040"/>
            <a:ext cx="7175938" cy="38368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759615" y="6233393"/>
            <a:ext cx="90745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[1] K. M. Kwack, Y. Rho. “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 확산 모사를 위한 센서 데이터 수집 연구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,” 2018 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한국컴퓨터종합학술대회 논문집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2018, pp 449~451.</a:t>
            </a:r>
            <a:endParaRPr lang="ko-KR" altLang="en-US" sz="1200" b="1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849" y="633836"/>
            <a:ext cx="6340955" cy="496281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참고 문헌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5064" y="5783101"/>
            <a:ext cx="6202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적외선 가스탐지 카메라를 이용한 효율적인 </a:t>
            </a:r>
            <a:r>
              <a:rPr lang="en-US" altLang="ko-KR" sz="20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LDAR </a:t>
            </a:r>
            <a:r>
              <a:rPr lang="ko-KR" altLang="en-US" sz="20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62338" y="6231162"/>
            <a:ext cx="5547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[2] </a:t>
            </a:r>
            <a:r>
              <a:rPr lang="ko-KR" altLang="en-US" sz="12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한국환경과학회 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정기학술대회 발표논문집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5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배경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6850" y="2067699"/>
            <a:ext cx="1140107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산업 현장에서나 일상에서 이용하고 있는 가스에 의한 사고 및 확산 방지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사회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경제적으로 효과적인 산업 현장 사고 제어 가능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</a:p>
          <a:p>
            <a:pPr algn="ctr"/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환경적으로 가스 제어가 가능하기 때문에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위험 가스 차단 가능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</a:p>
          <a:p>
            <a:pPr algn="ctr"/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열화상카메라를 이용하여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GAS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측정 가능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관련 센서와 같이 이용한다면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발생 위치와 농도를 알 수 있을 것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7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참고 문헌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4303" y="2953597"/>
            <a:ext cx="8944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 가능한 가스의 종류로는 메탄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에탄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프로판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부탄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에틸렌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프로필렌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벤젠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헥산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옥탄 등등 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종의 가스 검출이 가능하다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원리는 일반 열화상카메라와 같다</a:t>
            </a:r>
            <a:r>
              <a:rPr lang="en-US" altLang="ko-KR" sz="20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65569" y="3788904"/>
            <a:ext cx="55479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[2] </a:t>
            </a:r>
            <a:r>
              <a:rPr lang="ko-KR" altLang="en-US" sz="1200" b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한국환경과학회 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정기학술대회 발표논문집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r>
              <a:rPr lang="ko-KR" altLang="en-US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</a:t>
            </a:r>
            <a:r>
              <a:rPr lang="en-US" altLang="ko-KR" sz="1200" b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3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참고 문헌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24867" y="1254532"/>
            <a:ext cx="894404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UltraViolet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Camera</a:t>
            </a: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Young-</a:t>
            </a:r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Seok</a:t>
            </a:r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Kim et al. “Development of UV-IR Camera using IR Module and Improved UV Filter Transmittance” , journal of KIIEE, Vol.26, no.12, December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FLIR</a:t>
            </a:r>
          </a:p>
          <a:p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화상카메라에 대한 제품 </a:t>
            </a:r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MySQL</a:t>
            </a: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https://www.mysql.com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www.phpmyadmin.net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Image Dataset</a:t>
            </a:r>
          </a:p>
          <a:p>
            <a:r>
              <a:rPr lang="en-US" altLang="ko-KR" sz="20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http://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wildfire.fesb.hr/index.php?option=com_content&amp;view=article&amp;id=62&amp;Itemid=72</a:t>
            </a:r>
            <a:endParaRPr lang="en-US" altLang="ko-KR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8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91323" y="1567111"/>
            <a:ext cx="3361576" cy="3361576"/>
            <a:chOff x="4391323" y="1786585"/>
            <a:chExt cx="3361576" cy="3361576"/>
          </a:xfrm>
        </p:grpSpPr>
        <p:sp>
          <p:nvSpPr>
            <p:cNvPr id="19" name="타원 18"/>
            <p:cNvSpPr/>
            <p:nvPr/>
          </p:nvSpPr>
          <p:spPr>
            <a:xfrm>
              <a:off x="4544122" y="1939384"/>
              <a:ext cx="3055978" cy="305597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47854" y="2143116"/>
              <a:ext cx="2648514" cy="2648514"/>
            </a:xfrm>
            <a:prstGeom prst="ellipse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4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</a:p>
          </p:txBody>
        </p:sp>
        <p:sp>
          <p:nvSpPr>
            <p:cNvPr id="21" name="타원 20"/>
            <p:cNvSpPr/>
            <p:nvPr/>
          </p:nvSpPr>
          <p:spPr>
            <a:xfrm>
              <a:off x="4391323" y="1786585"/>
              <a:ext cx="3361576" cy="3361576"/>
            </a:xfrm>
            <a:prstGeom prst="ellips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20614" y="0"/>
            <a:ext cx="12212612" cy="6857999"/>
            <a:chOff x="2400299" y="2563695"/>
            <a:chExt cx="8139490" cy="799925"/>
          </a:xfrm>
        </p:grpSpPr>
        <p:sp>
          <p:nvSpPr>
            <p:cNvPr id="17" name="직사각형 16"/>
            <p:cNvSpPr/>
            <p:nvPr/>
          </p:nvSpPr>
          <p:spPr>
            <a:xfrm>
              <a:off x="2400299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75245" y="2849810"/>
              <a:ext cx="5789599" cy="118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감사합니다</a:t>
              </a: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-20614" y="3407264"/>
            <a:ext cx="122126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2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개발 목표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6850" y="1822040"/>
            <a:ext cx="114010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 열화상카메라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센서를 이용하여 가스 감지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Tensorflow, keras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이용하여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Camera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 가스 부분만 추출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 가스 센서와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가스 추출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Image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통해 학습 데이터 생성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 데이터 생성 한 것을 토대로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model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생성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Model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생성 된 것을 토대로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Camera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촬영시 </a:t>
            </a:r>
            <a:r>
              <a:rPr lang="en-US" altLang="ko-KR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GAS </a:t>
            </a:r>
            <a:r>
              <a:rPr lang="ko-KR" altLang="en-US" sz="2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농도 표시 가능</a:t>
            </a:r>
            <a:endParaRPr lang="en-US" altLang="ko-KR" sz="2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3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단기</a:t>
            </a:r>
            <a:r>
              <a:rPr lang="en-US" altLang="ko-KR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중기</a:t>
            </a:r>
            <a:r>
              <a:rPr lang="en-US" altLang="ko-KR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장기 전략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4" y="1475604"/>
            <a:ext cx="8857513" cy="48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2632</Words>
  <Application>Microsoft Office PowerPoint</Application>
  <PresentationFormat>와이드스크린</PresentationFormat>
  <Paragraphs>531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5" baseType="lpstr">
      <vt:lpstr>야놀자 야체 B</vt:lpstr>
      <vt:lpstr>나눔고딕</vt:lpstr>
      <vt:lpstr>Wingdings</vt:lpstr>
      <vt:lpstr>나눔바른고딕</vt:lpstr>
      <vt:lpstr>맑은 고딕</vt:lpstr>
      <vt:lpstr>조선일보명조</vt:lpstr>
      <vt:lpstr>한컴 윤고딕 240</vt:lpstr>
      <vt:lpstr>Arial</vt:lpstr>
      <vt:lpstr>나눔손글씨 펜</vt:lpstr>
      <vt:lpstr>굴림</vt:lpstr>
      <vt:lpstr>한컴 윤고딕 230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DAVICHIAR</cp:lastModifiedBy>
  <cp:revision>864</cp:revision>
  <dcterms:created xsi:type="dcterms:W3CDTF">2015-08-19T02:56:30Z</dcterms:created>
  <dcterms:modified xsi:type="dcterms:W3CDTF">2019-04-24T14:57:35Z</dcterms:modified>
</cp:coreProperties>
</file>